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41"/>
  </p:notesMasterIdLst>
  <p:sldIdLst>
    <p:sldId id="256" r:id="rId3"/>
    <p:sldId id="258" r:id="rId4"/>
    <p:sldId id="333" r:id="rId5"/>
    <p:sldId id="262" r:id="rId6"/>
    <p:sldId id="331" r:id="rId7"/>
    <p:sldId id="279" r:id="rId8"/>
    <p:sldId id="313" r:id="rId9"/>
    <p:sldId id="281" r:id="rId10"/>
    <p:sldId id="259" r:id="rId11"/>
    <p:sldId id="263" r:id="rId12"/>
    <p:sldId id="314" r:id="rId13"/>
    <p:sldId id="315" r:id="rId14"/>
    <p:sldId id="316" r:id="rId15"/>
    <p:sldId id="334" r:id="rId16"/>
    <p:sldId id="321" r:id="rId17"/>
    <p:sldId id="322" r:id="rId18"/>
    <p:sldId id="335" r:id="rId19"/>
    <p:sldId id="336" r:id="rId20"/>
    <p:sldId id="286" r:id="rId21"/>
    <p:sldId id="330" r:id="rId22"/>
    <p:sldId id="343" r:id="rId23"/>
    <p:sldId id="340" r:id="rId24"/>
    <p:sldId id="339" r:id="rId25"/>
    <p:sldId id="323" r:id="rId26"/>
    <p:sldId id="326" r:id="rId27"/>
    <p:sldId id="325" r:id="rId28"/>
    <p:sldId id="327" r:id="rId29"/>
    <p:sldId id="324" r:id="rId30"/>
    <p:sldId id="328" r:id="rId31"/>
    <p:sldId id="337" r:id="rId32"/>
    <p:sldId id="338" r:id="rId33"/>
    <p:sldId id="329" r:id="rId34"/>
    <p:sldId id="275" r:id="rId35"/>
    <p:sldId id="342" r:id="rId36"/>
    <p:sldId id="341" r:id="rId37"/>
    <p:sldId id="270" r:id="rId38"/>
    <p:sldId id="332" r:id="rId39"/>
    <p:sldId id="291" r:id="rId40"/>
  </p:sldIdLst>
  <p:sldSz cx="9144000" cy="5143500" type="screen16x9"/>
  <p:notesSz cx="6858000" cy="9144000"/>
  <p:embeddedFontLst>
    <p:embeddedFont>
      <p:font typeface="Anaheim" panose="02000503000000000000" pitchFamily="2" charset="77"/>
      <p:regular r:id="rId42"/>
    </p:embeddedFont>
    <p:embeddedFont>
      <p:font typeface="Averia Serif Libre" panose="02000603000000000004" pitchFamily="2" charset="0"/>
      <p:regular r:id="rId43"/>
      <p:bold r:id="rId44"/>
      <p:italic r:id="rId45"/>
      <p:boldItalic r:id="rId46"/>
    </p:embeddedFont>
    <p:embeddedFont>
      <p:font typeface="Baloo 2" panose="03080502040302020200" pitchFamily="66" charset="77"/>
      <p:regular r:id="rId47"/>
      <p:bold r:id="rId48"/>
    </p:embeddedFont>
    <p:embeddedFont>
      <p:font typeface="Lato" panose="020F0502020204030203" pitchFamily="34" charset="0"/>
      <p:regular r:id="rId49"/>
      <p:bold r:id="rId50"/>
      <p:italic r:id="rId51"/>
      <p:boldItalic r:id="rId52"/>
    </p:embeddedFont>
    <p:embeddedFont>
      <p:font typeface="Lucida Handwriting" panose="03010101010101010101" pitchFamily="66" charset="77"/>
      <p:regular r:id="rId53"/>
    </p:embeddedFont>
    <p:embeddedFont>
      <p:font typeface="Nunito Light" panose="020F0302020204030204" pitchFamily="34" charset="0"/>
      <p:regular r:id="rId54"/>
      <p: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60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7E651A-335D-4C88-8EE7-201DD3C482BE}">
  <a:tblStyle styleId="{267E651A-335D-4C88-8EE7-201DD3C48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58" d="100"/>
          <a:sy n="158" d="100"/>
        </p:scale>
        <p:origin x="432"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30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9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080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946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522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35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86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683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86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467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92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818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507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97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07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6867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84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975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extLst>
      <p:ext uri="{BB962C8B-B14F-4D97-AF65-F5344CB8AC3E}">
        <p14:creationId xmlns:p14="http://schemas.microsoft.com/office/powerpoint/2010/main" val="359226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extLst>
      <p:ext uri="{BB962C8B-B14F-4D97-AF65-F5344CB8AC3E}">
        <p14:creationId xmlns:p14="http://schemas.microsoft.com/office/powerpoint/2010/main" val="40854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421175" y="445025"/>
            <a:ext cx="6301800" cy="1245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4923137"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1715263"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1715263"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39" name="Google Shape;39;p5"/>
          <p:cNvSpPr txBox="1">
            <a:spLocks noGrp="1"/>
          </p:cNvSpPr>
          <p:nvPr>
            <p:ph type="subTitle" idx="4"/>
          </p:nvPr>
        </p:nvSpPr>
        <p:spPr>
          <a:xfrm>
            <a:off x="4923137"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40" name="Google Shape;40;p5"/>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3954062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extLst>
      <p:ext uri="{BB962C8B-B14F-4D97-AF65-F5344CB8AC3E}">
        <p14:creationId xmlns:p14="http://schemas.microsoft.com/office/powerpoint/2010/main" val="1853243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extLst>
      <p:ext uri="{BB962C8B-B14F-4D97-AF65-F5344CB8AC3E}">
        <p14:creationId xmlns:p14="http://schemas.microsoft.com/office/powerpoint/2010/main" val="253959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5125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extLst>
      <p:ext uri="{BB962C8B-B14F-4D97-AF65-F5344CB8AC3E}">
        <p14:creationId xmlns:p14="http://schemas.microsoft.com/office/powerpoint/2010/main" val="4160410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953796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txBox="1">
            <a:spLocks noGrp="1"/>
          </p:cNvSpPr>
          <p:nvPr>
            <p:ph type="title" hasCustomPrompt="1"/>
          </p:nvPr>
        </p:nvSpPr>
        <p:spPr>
          <a:xfrm>
            <a:off x="2099750" y="1615325"/>
            <a:ext cx="4944600" cy="1415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2099750" y="3031075"/>
            <a:ext cx="4944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95" name="Google Shape;95;p11"/>
          <p:cNvPicPr preferRelativeResize="0"/>
          <p:nvPr/>
        </p:nvPicPr>
        <p:blipFill>
          <a:blip r:embed="rId2">
            <a:alphaModFix/>
          </a:blip>
          <a:stretch>
            <a:fillRect/>
          </a:stretch>
        </p:blipFill>
        <p:spPr>
          <a:xfrm flipH="1">
            <a:off x="7196892" y="539500"/>
            <a:ext cx="3911360" cy="4064501"/>
          </a:xfrm>
          <a:prstGeom prst="rect">
            <a:avLst/>
          </a:prstGeom>
          <a:noFill/>
          <a:ln>
            <a:noFill/>
          </a:ln>
        </p:spPr>
      </p:pic>
      <p:sp>
        <p:nvSpPr>
          <p:cNvPr id="96" name="Google Shape;96;p11"/>
          <p:cNvSpPr/>
          <p:nvPr/>
        </p:nvSpPr>
        <p:spPr>
          <a:xfrm flipH="1">
            <a:off x="-2120145" y="1115328"/>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7" name="Google Shape;97;p11"/>
          <p:cNvPicPr preferRelativeResize="0"/>
          <p:nvPr/>
        </p:nvPicPr>
        <p:blipFill>
          <a:blip r:embed="rId3">
            <a:alphaModFix/>
          </a:blip>
          <a:stretch>
            <a:fillRect/>
          </a:stretch>
        </p:blipFill>
        <p:spPr>
          <a:xfrm rot="1136944" flipH="1">
            <a:off x="-102923" y="3829984"/>
            <a:ext cx="1539502" cy="1911829"/>
          </a:xfrm>
          <a:prstGeom prst="rect">
            <a:avLst/>
          </a:prstGeom>
          <a:noFill/>
          <a:ln>
            <a:noFill/>
          </a:ln>
        </p:spPr>
      </p:pic>
      <p:pic>
        <p:nvPicPr>
          <p:cNvPr id="98" name="Google Shape;98;p11"/>
          <p:cNvPicPr preferRelativeResize="0"/>
          <p:nvPr/>
        </p:nvPicPr>
        <p:blipFill>
          <a:blip r:embed="rId4">
            <a:alphaModFix/>
          </a:blip>
          <a:stretch>
            <a:fillRect/>
          </a:stretch>
        </p:blipFill>
        <p:spPr>
          <a:xfrm flipH="1">
            <a:off x="-371628" y="-2"/>
            <a:ext cx="2014625" cy="2167358"/>
          </a:xfrm>
          <a:prstGeom prst="rect">
            <a:avLst/>
          </a:prstGeom>
          <a:noFill/>
          <a:ln>
            <a:noFill/>
          </a:ln>
        </p:spPr>
      </p:pic>
      <p:pic>
        <p:nvPicPr>
          <p:cNvPr id="99" name="Google Shape;99;p11"/>
          <p:cNvPicPr preferRelativeResize="0"/>
          <p:nvPr/>
        </p:nvPicPr>
        <p:blipFill>
          <a:blip r:embed="rId5">
            <a:alphaModFix/>
          </a:blip>
          <a:stretch>
            <a:fillRect/>
          </a:stretch>
        </p:blipFill>
        <p:spPr>
          <a:xfrm flipH="1">
            <a:off x="1228438" y="3607525"/>
            <a:ext cx="817389" cy="2332450"/>
          </a:xfrm>
          <a:prstGeom prst="rect">
            <a:avLst/>
          </a:prstGeom>
          <a:noFill/>
          <a:ln>
            <a:noFill/>
          </a:ln>
        </p:spPr>
      </p:pic>
      <p:pic>
        <p:nvPicPr>
          <p:cNvPr id="100" name="Google Shape;100;p11"/>
          <p:cNvPicPr preferRelativeResize="0"/>
          <p:nvPr/>
        </p:nvPicPr>
        <p:blipFill>
          <a:blip r:embed="rId6">
            <a:alphaModFix/>
          </a:blip>
          <a:stretch>
            <a:fillRect/>
          </a:stretch>
        </p:blipFill>
        <p:spPr>
          <a:xfrm rot="-8100075" flipH="1">
            <a:off x="815539" y="1590706"/>
            <a:ext cx="364095" cy="461187"/>
          </a:xfrm>
          <a:prstGeom prst="rect">
            <a:avLst/>
          </a:prstGeom>
          <a:noFill/>
          <a:ln>
            <a:noFill/>
          </a:ln>
        </p:spPr>
      </p:pic>
      <p:pic>
        <p:nvPicPr>
          <p:cNvPr id="101" name="Google Shape;101;p11"/>
          <p:cNvPicPr preferRelativeResize="0"/>
          <p:nvPr/>
        </p:nvPicPr>
        <p:blipFill>
          <a:blip r:embed="rId7">
            <a:alphaModFix/>
          </a:blip>
          <a:stretch>
            <a:fillRect/>
          </a:stretch>
        </p:blipFill>
        <p:spPr>
          <a:xfrm rot="-5051212" flipH="1">
            <a:off x="707717" y="2359775"/>
            <a:ext cx="375620" cy="475800"/>
          </a:xfrm>
          <a:prstGeom prst="rect">
            <a:avLst/>
          </a:prstGeom>
          <a:noFill/>
          <a:ln>
            <a:noFill/>
          </a:ln>
        </p:spPr>
      </p:pic>
      <p:pic>
        <p:nvPicPr>
          <p:cNvPr id="102" name="Google Shape;102;p11"/>
          <p:cNvPicPr preferRelativeResize="0"/>
          <p:nvPr/>
        </p:nvPicPr>
        <p:blipFill>
          <a:blip r:embed="rId8">
            <a:alphaModFix/>
          </a:blip>
          <a:stretch>
            <a:fillRect/>
          </a:stretch>
        </p:blipFill>
        <p:spPr>
          <a:xfrm rot="-1167304">
            <a:off x="719075" y="3082294"/>
            <a:ext cx="556999" cy="1347687"/>
          </a:xfrm>
          <a:prstGeom prst="rect">
            <a:avLst/>
          </a:prstGeom>
          <a:noFill/>
          <a:ln>
            <a:noFill/>
          </a:ln>
        </p:spPr>
      </p:pic>
    </p:spTree>
    <p:extLst>
      <p:ext uri="{BB962C8B-B14F-4D97-AF65-F5344CB8AC3E}">
        <p14:creationId xmlns:p14="http://schemas.microsoft.com/office/powerpoint/2010/main" val="2143155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669162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2963188" y="1993000"/>
            <a:ext cx="48051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14"/>
          <p:cNvSpPr txBox="1">
            <a:spLocks noGrp="1"/>
          </p:cNvSpPr>
          <p:nvPr>
            <p:ph type="title" idx="2" hasCustomPrompt="1"/>
          </p:nvPr>
        </p:nvSpPr>
        <p:spPr>
          <a:xfrm>
            <a:off x="1635763" y="2307200"/>
            <a:ext cx="1067400" cy="674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9" name="Google Shape;129;p14"/>
          <p:cNvSpPr txBox="1">
            <a:spLocks noGrp="1"/>
          </p:cNvSpPr>
          <p:nvPr>
            <p:ph type="subTitle" idx="1"/>
          </p:nvPr>
        </p:nvSpPr>
        <p:spPr>
          <a:xfrm>
            <a:off x="2963188" y="2745725"/>
            <a:ext cx="4805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 name="Google Shape;130;p14"/>
          <p:cNvSpPr/>
          <p:nvPr/>
        </p:nvSpPr>
        <p:spPr>
          <a:xfrm>
            <a:off x="-1723645"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31;p14"/>
          <p:cNvSpPr/>
          <p:nvPr/>
        </p:nvSpPr>
        <p:spPr>
          <a:xfrm>
            <a:off x="4211283"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2" name="Google Shape;132;p14"/>
          <p:cNvPicPr preferRelativeResize="0"/>
          <p:nvPr/>
        </p:nvPicPr>
        <p:blipFill>
          <a:blip r:embed="rId2">
            <a:alphaModFix/>
          </a:blip>
          <a:stretch>
            <a:fillRect/>
          </a:stretch>
        </p:blipFill>
        <p:spPr>
          <a:xfrm rot="-2700000">
            <a:off x="8193180" y="-671008"/>
            <a:ext cx="557000" cy="2586883"/>
          </a:xfrm>
          <a:prstGeom prst="rect">
            <a:avLst/>
          </a:prstGeom>
          <a:noFill/>
          <a:ln>
            <a:noFill/>
          </a:ln>
        </p:spPr>
      </p:pic>
      <p:pic>
        <p:nvPicPr>
          <p:cNvPr id="133" name="Google Shape;133;p14"/>
          <p:cNvPicPr preferRelativeResize="0"/>
          <p:nvPr/>
        </p:nvPicPr>
        <p:blipFill>
          <a:blip r:embed="rId3">
            <a:alphaModFix/>
          </a:blip>
          <a:stretch>
            <a:fillRect/>
          </a:stretch>
        </p:blipFill>
        <p:spPr>
          <a:xfrm rot="-1136944">
            <a:off x="7701923" y="3829984"/>
            <a:ext cx="1539502" cy="1911829"/>
          </a:xfrm>
          <a:prstGeom prst="rect">
            <a:avLst/>
          </a:prstGeom>
          <a:noFill/>
          <a:ln>
            <a:noFill/>
          </a:ln>
        </p:spPr>
      </p:pic>
      <p:pic>
        <p:nvPicPr>
          <p:cNvPr id="134" name="Google Shape;134;p14"/>
          <p:cNvPicPr preferRelativeResize="0"/>
          <p:nvPr/>
        </p:nvPicPr>
        <p:blipFill>
          <a:blip r:embed="rId4">
            <a:alphaModFix/>
          </a:blip>
          <a:stretch>
            <a:fillRect/>
          </a:stretch>
        </p:blipFill>
        <p:spPr>
          <a:xfrm rot="5264636" flipH="1">
            <a:off x="-653479" y="-266850"/>
            <a:ext cx="1432999" cy="2260451"/>
          </a:xfrm>
          <a:prstGeom prst="rect">
            <a:avLst/>
          </a:prstGeom>
          <a:noFill/>
          <a:ln>
            <a:noFill/>
          </a:ln>
        </p:spPr>
      </p:pic>
      <p:pic>
        <p:nvPicPr>
          <p:cNvPr id="135" name="Google Shape;135;p14"/>
          <p:cNvPicPr preferRelativeResize="0"/>
          <p:nvPr/>
        </p:nvPicPr>
        <p:blipFill>
          <a:blip r:embed="rId5">
            <a:alphaModFix/>
          </a:blip>
          <a:stretch>
            <a:fillRect/>
          </a:stretch>
        </p:blipFill>
        <p:spPr>
          <a:xfrm>
            <a:off x="7059126" y="3327624"/>
            <a:ext cx="894600" cy="2552764"/>
          </a:xfrm>
          <a:prstGeom prst="rect">
            <a:avLst/>
          </a:prstGeom>
          <a:noFill/>
          <a:ln>
            <a:noFill/>
          </a:ln>
        </p:spPr>
      </p:pic>
      <p:pic>
        <p:nvPicPr>
          <p:cNvPr id="136" name="Google Shape;136;p14"/>
          <p:cNvPicPr preferRelativeResize="0"/>
          <p:nvPr/>
        </p:nvPicPr>
        <p:blipFill>
          <a:blip r:embed="rId6">
            <a:alphaModFix/>
          </a:blip>
          <a:stretch>
            <a:fillRect/>
          </a:stretch>
        </p:blipFill>
        <p:spPr>
          <a:xfrm rot="8100075">
            <a:off x="8540505" y="1470631"/>
            <a:ext cx="364095" cy="461187"/>
          </a:xfrm>
          <a:prstGeom prst="rect">
            <a:avLst/>
          </a:prstGeom>
          <a:noFill/>
          <a:ln>
            <a:noFill/>
          </a:ln>
        </p:spPr>
      </p:pic>
      <p:pic>
        <p:nvPicPr>
          <p:cNvPr id="137" name="Google Shape;137;p14"/>
          <p:cNvPicPr preferRelativeResize="0"/>
          <p:nvPr/>
        </p:nvPicPr>
        <p:blipFill>
          <a:blip r:embed="rId7">
            <a:alphaModFix/>
          </a:blip>
          <a:stretch>
            <a:fillRect/>
          </a:stretch>
        </p:blipFill>
        <p:spPr>
          <a:xfrm rot="8531766" flipH="1">
            <a:off x="301160" y="4272528"/>
            <a:ext cx="523380" cy="662942"/>
          </a:xfrm>
          <a:prstGeom prst="rect">
            <a:avLst/>
          </a:prstGeom>
          <a:noFill/>
          <a:ln>
            <a:noFill/>
          </a:ln>
        </p:spPr>
      </p:pic>
      <p:pic>
        <p:nvPicPr>
          <p:cNvPr id="138" name="Google Shape;138;p14"/>
          <p:cNvPicPr preferRelativeResize="0"/>
          <p:nvPr/>
        </p:nvPicPr>
        <p:blipFill>
          <a:blip r:embed="rId8">
            <a:alphaModFix/>
          </a:blip>
          <a:stretch>
            <a:fillRect/>
          </a:stretch>
        </p:blipFill>
        <p:spPr>
          <a:xfrm>
            <a:off x="6683515" y="4247663"/>
            <a:ext cx="375620" cy="475800"/>
          </a:xfrm>
          <a:prstGeom prst="rect">
            <a:avLst/>
          </a:prstGeom>
          <a:noFill/>
          <a:ln>
            <a:noFill/>
          </a:ln>
        </p:spPr>
      </p:pic>
      <p:pic>
        <p:nvPicPr>
          <p:cNvPr id="139" name="Google Shape;139;p14"/>
          <p:cNvPicPr preferRelativeResize="0"/>
          <p:nvPr/>
        </p:nvPicPr>
        <p:blipFill>
          <a:blip r:embed="rId9">
            <a:alphaModFix/>
          </a:blip>
          <a:stretch>
            <a:fillRect/>
          </a:stretch>
        </p:blipFill>
        <p:spPr>
          <a:xfrm rot="10800000" flipH="1">
            <a:off x="149465" y="1021249"/>
            <a:ext cx="557000" cy="1347687"/>
          </a:xfrm>
          <a:prstGeom prst="rect">
            <a:avLst/>
          </a:prstGeom>
          <a:noFill/>
          <a:ln>
            <a:noFill/>
          </a:ln>
        </p:spPr>
      </p:pic>
      <p:pic>
        <p:nvPicPr>
          <p:cNvPr id="140" name="Google Shape;140;p14"/>
          <p:cNvPicPr preferRelativeResize="0"/>
          <p:nvPr/>
        </p:nvPicPr>
        <p:blipFill>
          <a:blip r:embed="rId9">
            <a:alphaModFix/>
          </a:blip>
          <a:stretch>
            <a:fillRect/>
          </a:stretch>
        </p:blipFill>
        <p:spPr>
          <a:xfrm rot="1167304" flipH="1">
            <a:off x="7862428" y="3082294"/>
            <a:ext cx="556999" cy="1347687"/>
          </a:xfrm>
          <a:prstGeom prst="rect">
            <a:avLst/>
          </a:prstGeom>
          <a:noFill/>
          <a:ln>
            <a:noFill/>
          </a:ln>
        </p:spPr>
      </p:pic>
      <p:pic>
        <p:nvPicPr>
          <p:cNvPr id="141" name="Google Shape;141;p14"/>
          <p:cNvPicPr preferRelativeResize="0"/>
          <p:nvPr/>
        </p:nvPicPr>
        <p:blipFill>
          <a:blip r:embed="rId6">
            <a:alphaModFix/>
          </a:blip>
          <a:stretch>
            <a:fillRect/>
          </a:stretch>
        </p:blipFill>
        <p:spPr>
          <a:xfrm rot="-8099852">
            <a:off x="1394681" y="247286"/>
            <a:ext cx="364095" cy="461187"/>
          </a:xfrm>
          <a:prstGeom prst="rect">
            <a:avLst/>
          </a:prstGeom>
          <a:noFill/>
          <a:ln>
            <a:noFill/>
          </a:ln>
        </p:spPr>
      </p:pic>
      <p:pic>
        <p:nvPicPr>
          <p:cNvPr id="142" name="Google Shape;142;p14"/>
          <p:cNvPicPr preferRelativeResize="0"/>
          <p:nvPr/>
        </p:nvPicPr>
        <p:blipFill>
          <a:blip r:embed="rId8">
            <a:alphaModFix/>
          </a:blip>
          <a:stretch>
            <a:fillRect/>
          </a:stretch>
        </p:blipFill>
        <p:spPr>
          <a:xfrm>
            <a:off x="741515" y="933663"/>
            <a:ext cx="375620" cy="475800"/>
          </a:xfrm>
          <a:prstGeom prst="rect">
            <a:avLst/>
          </a:prstGeom>
          <a:noFill/>
          <a:ln>
            <a:noFill/>
          </a:ln>
        </p:spPr>
      </p:pic>
    </p:spTree>
    <p:extLst>
      <p:ext uri="{BB962C8B-B14F-4D97-AF65-F5344CB8AC3E}">
        <p14:creationId xmlns:p14="http://schemas.microsoft.com/office/powerpoint/2010/main" val="807049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extLst>
      <p:ext uri="{BB962C8B-B14F-4D97-AF65-F5344CB8AC3E}">
        <p14:creationId xmlns:p14="http://schemas.microsoft.com/office/powerpoint/2010/main" val="414419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1096663" y="865575"/>
            <a:ext cx="2785500" cy="2296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17"/>
          <p:cNvSpPr txBox="1">
            <a:spLocks noGrp="1"/>
          </p:cNvSpPr>
          <p:nvPr>
            <p:ph type="subTitle" idx="1"/>
          </p:nvPr>
        </p:nvSpPr>
        <p:spPr>
          <a:xfrm>
            <a:off x="1096663" y="3161625"/>
            <a:ext cx="27855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9" name="Google Shape;169;p17"/>
          <p:cNvSpPr>
            <a:spLocks noGrp="1"/>
          </p:cNvSpPr>
          <p:nvPr>
            <p:ph type="pic" idx="2"/>
          </p:nvPr>
        </p:nvSpPr>
        <p:spPr>
          <a:xfrm>
            <a:off x="4279938" y="690300"/>
            <a:ext cx="3767400" cy="3762900"/>
          </a:xfrm>
          <a:prstGeom prst="ellipse">
            <a:avLst/>
          </a:prstGeom>
          <a:noFill/>
          <a:ln>
            <a:noFill/>
          </a:ln>
        </p:spPr>
      </p:sp>
      <p:sp>
        <p:nvSpPr>
          <p:cNvPr id="170" name="Google Shape;170;p17"/>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71" name="Google Shape;171;p17"/>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72" name="Google Shape;172;p17"/>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73" name="Google Shape;173;p17"/>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74" name="Google Shape;174;p17"/>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75" name="Google Shape;175;p17"/>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76" name="Google Shape;176;p17"/>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77" name="Google Shape;177;p17"/>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299285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extLst>
      <p:ext uri="{BB962C8B-B14F-4D97-AF65-F5344CB8AC3E}">
        <p14:creationId xmlns:p14="http://schemas.microsoft.com/office/powerpoint/2010/main" val="2299248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sp>
        <p:nvSpPr>
          <p:cNvPr id="190" name="Google Shape;190;p19"/>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91" name="Google Shape;191;p19"/>
          <p:cNvPicPr preferRelativeResize="0"/>
          <p:nvPr/>
        </p:nvPicPr>
        <p:blipFill>
          <a:blip r:embed="rId2">
            <a:alphaModFix/>
          </a:blip>
          <a:stretch>
            <a:fillRect/>
          </a:stretch>
        </p:blipFill>
        <p:spPr>
          <a:xfrm rot="-2471259" flipH="1">
            <a:off x="7836028" y="-947519"/>
            <a:ext cx="1146700" cy="3272150"/>
          </a:xfrm>
          <a:prstGeom prst="rect">
            <a:avLst/>
          </a:prstGeom>
          <a:noFill/>
          <a:ln>
            <a:noFill/>
          </a:ln>
        </p:spPr>
      </p:pic>
      <p:sp>
        <p:nvSpPr>
          <p:cNvPr id="192" name="Google Shape;192;p19"/>
          <p:cNvSpPr txBox="1">
            <a:spLocks noGrp="1"/>
          </p:cNvSpPr>
          <p:nvPr>
            <p:ph type="title"/>
          </p:nvPr>
        </p:nvSpPr>
        <p:spPr>
          <a:xfrm>
            <a:off x="5643650" y="1821450"/>
            <a:ext cx="2787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9"/>
          <p:cNvSpPr txBox="1">
            <a:spLocks noGrp="1"/>
          </p:cNvSpPr>
          <p:nvPr>
            <p:ph type="subTitle" idx="1"/>
          </p:nvPr>
        </p:nvSpPr>
        <p:spPr>
          <a:xfrm>
            <a:off x="5643782" y="2317950"/>
            <a:ext cx="27870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94" name="Google Shape;194;p19"/>
          <p:cNvPicPr preferRelativeResize="0"/>
          <p:nvPr/>
        </p:nvPicPr>
        <p:blipFill>
          <a:blip r:embed="rId3">
            <a:alphaModFix/>
          </a:blip>
          <a:stretch>
            <a:fillRect/>
          </a:stretch>
        </p:blipFill>
        <p:spPr>
          <a:xfrm rot="8100334">
            <a:off x="360709" y="4194006"/>
            <a:ext cx="508392" cy="643962"/>
          </a:xfrm>
          <a:prstGeom prst="rect">
            <a:avLst/>
          </a:prstGeom>
          <a:noFill/>
          <a:ln>
            <a:noFill/>
          </a:ln>
        </p:spPr>
      </p:pic>
      <p:pic>
        <p:nvPicPr>
          <p:cNvPr id="195" name="Google Shape;195;p19"/>
          <p:cNvPicPr preferRelativeResize="0"/>
          <p:nvPr/>
        </p:nvPicPr>
        <p:blipFill>
          <a:blip r:embed="rId4">
            <a:alphaModFix/>
          </a:blip>
          <a:stretch>
            <a:fillRect/>
          </a:stretch>
        </p:blipFill>
        <p:spPr>
          <a:xfrm rot="4078026" flipH="1">
            <a:off x="7841132" y="3660583"/>
            <a:ext cx="779793" cy="1886834"/>
          </a:xfrm>
          <a:prstGeom prst="rect">
            <a:avLst/>
          </a:prstGeom>
          <a:noFill/>
          <a:ln>
            <a:noFill/>
          </a:ln>
        </p:spPr>
      </p:pic>
    </p:spTree>
    <p:extLst>
      <p:ext uri="{BB962C8B-B14F-4D97-AF65-F5344CB8AC3E}">
        <p14:creationId xmlns:p14="http://schemas.microsoft.com/office/powerpoint/2010/main" val="407587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extLst>
      <p:ext uri="{BB962C8B-B14F-4D97-AF65-F5344CB8AC3E}">
        <p14:creationId xmlns:p14="http://schemas.microsoft.com/office/powerpoint/2010/main" val="33928702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extLst>
      <p:ext uri="{BB962C8B-B14F-4D97-AF65-F5344CB8AC3E}">
        <p14:creationId xmlns:p14="http://schemas.microsoft.com/office/powerpoint/2010/main" val="968820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extLst>
      <p:ext uri="{BB962C8B-B14F-4D97-AF65-F5344CB8AC3E}">
        <p14:creationId xmlns:p14="http://schemas.microsoft.com/office/powerpoint/2010/main" val="885879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3"/>
          <p:cNvSpPr txBox="1">
            <a:spLocks noGrp="1"/>
          </p:cNvSpPr>
          <p:nvPr>
            <p:ph type="subTitle" idx="1"/>
          </p:nvPr>
        </p:nvSpPr>
        <p:spPr>
          <a:xfrm>
            <a:off x="93762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23"/>
          <p:cNvSpPr txBox="1">
            <a:spLocks noGrp="1"/>
          </p:cNvSpPr>
          <p:nvPr>
            <p:ph type="subTitle" idx="2"/>
          </p:nvPr>
        </p:nvSpPr>
        <p:spPr>
          <a:xfrm>
            <a:off x="3484350"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3"/>
          <p:cNvSpPr txBox="1">
            <a:spLocks noGrp="1"/>
          </p:cNvSpPr>
          <p:nvPr>
            <p:ph type="subTitle" idx="3"/>
          </p:nvPr>
        </p:nvSpPr>
        <p:spPr>
          <a:xfrm>
            <a:off x="603107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3"/>
          <p:cNvSpPr txBox="1">
            <a:spLocks noGrp="1"/>
          </p:cNvSpPr>
          <p:nvPr>
            <p:ph type="subTitle" idx="4"/>
          </p:nvPr>
        </p:nvSpPr>
        <p:spPr>
          <a:xfrm>
            <a:off x="93762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0" name="Google Shape;230;p23"/>
          <p:cNvSpPr txBox="1">
            <a:spLocks noGrp="1"/>
          </p:cNvSpPr>
          <p:nvPr>
            <p:ph type="subTitle" idx="5"/>
          </p:nvPr>
        </p:nvSpPr>
        <p:spPr>
          <a:xfrm>
            <a:off x="3484350"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1" name="Google Shape;231;p23"/>
          <p:cNvSpPr txBox="1">
            <a:spLocks noGrp="1"/>
          </p:cNvSpPr>
          <p:nvPr>
            <p:ph type="subTitle" idx="6"/>
          </p:nvPr>
        </p:nvSpPr>
        <p:spPr>
          <a:xfrm>
            <a:off x="603107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2" name="Google Shape;232;p2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1728977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9"/>
        <p:cNvGrpSpPr/>
        <p:nvPr/>
      </p:nvGrpSpPr>
      <p:grpSpPr>
        <a:xfrm>
          <a:off x="0" y="0"/>
          <a:ext cx="0" cy="0"/>
          <a:chOff x="0" y="0"/>
          <a:chExt cx="0" cy="0"/>
        </a:xfrm>
      </p:grpSpPr>
      <p:sp>
        <p:nvSpPr>
          <p:cNvPr id="260" name="Google Shape;2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5"/>
          <p:cNvSpPr txBox="1">
            <a:spLocks noGrp="1"/>
          </p:cNvSpPr>
          <p:nvPr>
            <p:ph type="subTitle" idx="1"/>
          </p:nvPr>
        </p:nvSpPr>
        <p:spPr>
          <a:xfrm>
            <a:off x="1439274"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5"/>
          <p:cNvSpPr txBox="1">
            <a:spLocks noGrp="1"/>
          </p:cNvSpPr>
          <p:nvPr>
            <p:ph type="subTitle" idx="2"/>
          </p:nvPr>
        </p:nvSpPr>
        <p:spPr>
          <a:xfrm>
            <a:off x="4780626"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5"/>
          <p:cNvSpPr txBox="1">
            <a:spLocks noGrp="1"/>
          </p:cNvSpPr>
          <p:nvPr>
            <p:ph type="subTitle" idx="3"/>
          </p:nvPr>
        </p:nvSpPr>
        <p:spPr>
          <a:xfrm>
            <a:off x="1439274"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5"/>
          <p:cNvSpPr txBox="1">
            <a:spLocks noGrp="1"/>
          </p:cNvSpPr>
          <p:nvPr>
            <p:ph type="subTitle" idx="4"/>
          </p:nvPr>
        </p:nvSpPr>
        <p:spPr>
          <a:xfrm>
            <a:off x="4780626"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5"/>
          <p:cNvSpPr txBox="1">
            <a:spLocks noGrp="1"/>
          </p:cNvSpPr>
          <p:nvPr>
            <p:ph type="subTitle" idx="5"/>
          </p:nvPr>
        </p:nvSpPr>
        <p:spPr>
          <a:xfrm>
            <a:off x="1439274"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6" name="Google Shape;266;p25"/>
          <p:cNvSpPr txBox="1">
            <a:spLocks noGrp="1"/>
          </p:cNvSpPr>
          <p:nvPr>
            <p:ph type="subTitle" idx="6"/>
          </p:nvPr>
        </p:nvSpPr>
        <p:spPr>
          <a:xfrm>
            <a:off x="1439274"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7" name="Google Shape;267;p25"/>
          <p:cNvSpPr txBox="1">
            <a:spLocks noGrp="1"/>
          </p:cNvSpPr>
          <p:nvPr>
            <p:ph type="subTitle" idx="7"/>
          </p:nvPr>
        </p:nvSpPr>
        <p:spPr>
          <a:xfrm>
            <a:off x="4780626"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8" name="Google Shape;268;p25"/>
          <p:cNvSpPr txBox="1">
            <a:spLocks noGrp="1"/>
          </p:cNvSpPr>
          <p:nvPr>
            <p:ph type="subTitle" idx="8"/>
          </p:nvPr>
        </p:nvSpPr>
        <p:spPr>
          <a:xfrm>
            <a:off x="4780626"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9" name="Google Shape;269;p25"/>
          <p:cNvSpPr/>
          <p:nvPr/>
        </p:nvSpPr>
        <p:spPr>
          <a:xfrm flipH="1">
            <a:off x="-2302487" y="22803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sp>
        <p:nvSpPr>
          <p:cNvPr id="272" name="Google Shape;272;p2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extLst>
      <p:ext uri="{BB962C8B-B14F-4D97-AF65-F5344CB8AC3E}">
        <p14:creationId xmlns:p14="http://schemas.microsoft.com/office/powerpoint/2010/main" val="1415760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6"/>
          <p:cNvSpPr txBox="1">
            <a:spLocks noGrp="1"/>
          </p:cNvSpPr>
          <p:nvPr>
            <p:ph type="subTitle" idx="1"/>
          </p:nvPr>
        </p:nvSpPr>
        <p:spPr>
          <a:xfrm>
            <a:off x="721911" y="2349741"/>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6"/>
          <p:cNvSpPr txBox="1">
            <a:spLocks noGrp="1"/>
          </p:cNvSpPr>
          <p:nvPr>
            <p:ph type="subTitle" idx="2"/>
          </p:nvPr>
        </p:nvSpPr>
        <p:spPr>
          <a:xfrm>
            <a:off x="3291900" y="2349741"/>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1" name="Google Shape;281;p26"/>
          <p:cNvSpPr txBox="1">
            <a:spLocks noGrp="1"/>
          </p:cNvSpPr>
          <p:nvPr>
            <p:ph type="subTitle" idx="3"/>
          </p:nvPr>
        </p:nvSpPr>
        <p:spPr>
          <a:xfrm>
            <a:off x="722024" y="4079600"/>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6"/>
          <p:cNvSpPr txBox="1">
            <a:spLocks noGrp="1"/>
          </p:cNvSpPr>
          <p:nvPr>
            <p:ph type="subTitle" idx="4"/>
          </p:nvPr>
        </p:nvSpPr>
        <p:spPr>
          <a:xfrm>
            <a:off x="3291900" y="4079600"/>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3" name="Google Shape;283;p26"/>
          <p:cNvSpPr txBox="1">
            <a:spLocks noGrp="1"/>
          </p:cNvSpPr>
          <p:nvPr>
            <p:ph type="subTitle" idx="5"/>
          </p:nvPr>
        </p:nvSpPr>
        <p:spPr>
          <a:xfrm>
            <a:off x="5854239" y="2349741"/>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4" name="Google Shape;284;p26"/>
          <p:cNvSpPr txBox="1">
            <a:spLocks noGrp="1"/>
          </p:cNvSpPr>
          <p:nvPr>
            <p:ph type="subTitle" idx="6"/>
          </p:nvPr>
        </p:nvSpPr>
        <p:spPr>
          <a:xfrm>
            <a:off x="5854239" y="4079599"/>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5" name="Google Shape;285;p26"/>
          <p:cNvSpPr txBox="1">
            <a:spLocks noGrp="1"/>
          </p:cNvSpPr>
          <p:nvPr>
            <p:ph type="subTitle" idx="7"/>
          </p:nvPr>
        </p:nvSpPr>
        <p:spPr>
          <a:xfrm>
            <a:off x="719961"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6" name="Google Shape;286;p26"/>
          <p:cNvSpPr txBox="1">
            <a:spLocks noGrp="1"/>
          </p:cNvSpPr>
          <p:nvPr>
            <p:ph type="subTitle" idx="8"/>
          </p:nvPr>
        </p:nvSpPr>
        <p:spPr>
          <a:xfrm>
            <a:off x="3289950" y="2038150"/>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7" name="Google Shape;287;p26"/>
          <p:cNvSpPr txBox="1">
            <a:spLocks noGrp="1"/>
          </p:cNvSpPr>
          <p:nvPr>
            <p:ph type="subTitle" idx="9"/>
          </p:nvPr>
        </p:nvSpPr>
        <p:spPr>
          <a:xfrm>
            <a:off x="5852139"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8" name="Google Shape;288;p26"/>
          <p:cNvSpPr txBox="1">
            <a:spLocks noGrp="1"/>
          </p:cNvSpPr>
          <p:nvPr>
            <p:ph type="subTitle" idx="13"/>
          </p:nvPr>
        </p:nvSpPr>
        <p:spPr>
          <a:xfrm>
            <a:off x="720073"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9" name="Google Shape;289;p26"/>
          <p:cNvSpPr txBox="1">
            <a:spLocks noGrp="1"/>
          </p:cNvSpPr>
          <p:nvPr>
            <p:ph type="subTitle" idx="14"/>
          </p:nvPr>
        </p:nvSpPr>
        <p:spPr>
          <a:xfrm>
            <a:off x="3289950" y="3771901"/>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0" name="Google Shape;290;p26"/>
          <p:cNvSpPr txBox="1">
            <a:spLocks noGrp="1"/>
          </p:cNvSpPr>
          <p:nvPr>
            <p:ph type="subTitle" idx="15"/>
          </p:nvPr>
        </p:nvSpPr>
        <p:spPr>
          <a:xfrm>
            <a:off x="5852139"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1" name="Google Shape;291;p26"/>
          <p:cNvSpPr/>
          <p:nvPr/>
        </p:nvSpPr>
        <p:spPr>
          <a:xfrm rot="1083288" flipH="1">
            <a:off x="-399459" y="3856831"/>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2" name="Google Shape;292;p2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93" name="Google Shape;293;p26"/>
          <p:cNvPicPr preferRelativeResize="0"/>
          <p:nvPr/>
        </p:nvPicPr>
        <p:blipFill>
          <a:blip r:embed="rId3">
            <a:alphaModFix/>
          </a:blip>
          <a:stretch>
            <a:fillRect/>
          </a:stretch>
        </p:blipFill>
        <p:spPr>
          <a:xfrm rot="-2700148" flipH="1">
            <a:off x="757043" y="4721370"/>
            <a:ext cx="364095" cy="461187"/>
          </a:xfrm>
          <a:prstGeom prst="rect">
            <a:avLst/>
          </a:prstGeom>
          <a:noFill/>
          <a:ln>
            <a:noFill/>
          </a:ln>
        </p:spPr>
      </p:pic>
      <p:pic>
        <p:nvPicPr>
          <p:cNvPr id="294" name="Google Shape;294;p26"/>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95" name="Google Shape;295;p2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6" name="Google Shape;296;p26"/>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97" name="Google Shape;297;p26"/>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98" name="Google Shape;298;p26"/>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4785830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extLst>
      <p:ext uri="{BB962C8B-B14F-4D97-AF65-F5344CB8AC3E}">
        <p14:creationId xmlns:p14="http://schemas.microsoft.com/office/powerpoint/2010/main" val="189981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1" r:id="rId9"/>
    <p:sldLayoutId id="2147483664" r:id="rId10"/>
    <p:sldLayoutId id="2147483666" r:id="rId11"/>
    <p:sldLayoutId id="2147483667" r:id="rId12"/>
    <p:sldLayoutId id="2147483668"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extLst>
      <p:ext uri="{BB962C8B-B14F-4D97-AF65-F5344CB8AC3E}">
        <p14:creationId xmlns:p14="http://schemas.microsoft.com/office/powerpoint/2010/main" val="3841395369"/>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github.com/htmw/2024S-neon-nomads/blob/main/Userstories.pdf" TargetMode="External"/><Relationship Id="rId5" Type="http://schemas.openxmlformats.org/officeDocument/2006/relationships/hyperlink" Target="https://github.com/htmw/2024S-neon-nomads/raw/main/TeamWorkingAgreement.docx" TargetMode="Externa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29.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tmw/2024S-neon-nomads" TargetMode="External"/><Relationship Id="rId7"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80.png"/><Relationship Id="rId4" Type="http://schemas.openxmlformats.org/officeDocument/2006/relationships/image" Target="../media/image4.png"/><Relationship Id="rId9"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hyperlink" Target="https://github.com/htmw/2024S-neon-nomads/raw/main/TeamWorkingAgreement.docx"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2273955" y="1849453"/>
            <a:ext cx="4675800" cy="1154141"/>
          </a:xfrm>
          <a:prstGeom prst="rect">
            <a:avLst/>
          </a:prstGeom>
        </p:spPr>
        <p:txBody>
          <a:bodyPr spcFirstLastPara="1" wrap="square" lIns="91425" tIns="91425" rIns="91425" bIns="91425" anchor="b" anchorCtr="0">
            <a:noAutofit/>
          </a:bodyPr>
          <a:lstStyle/>
          <a:p>
            <a:pPr lvl="0"/>
            <a:r>
              <a:rPr lang="en" dirty="0">
                <a:solidFill>
                  <a:schemeClr val="accent3"/>
                </a:solidFill>
              </a:rPr>
              <a:t>Kitchen</a:t>
            </a:r>
            <a:r>
              <a:rPr lang="en" dirty="0">
                <a:solidFill>
                  <a:schemeClr val="tx2">
                    <a:lumMod val="75000"/>
                  </a:schemeClr>
                </a:solidFill>
              </a:rPr>
              <a:t>Sync</a:t>
            </a:r>
            <a:endParaRPr dirty="0">
              <a:solidFill>
                <a:schemeClr val="tx2">
                  <a:lumMod val="75000"/>
                </a:schemeClr>
              </a:solidFill>
            </a:endParaRPr>
          </a:p>
        </p:txBody>
      </p:sp>
      <p:sp>
        <p:nvSpPr>
          <p:cNvPr id="370" name="Google Shape;370;p35"/>
          <p:cNvSpPr txBox="1">
            <a:spLocks noGrp="1"/>
          </p:cNvSpPr>
          <p:nvPr>
            <p:ph type="subTitle" idx="1"/>
          </p:nvPr>
        </p:nvSpPr>
        <p:spPr>
          <a:xfrm>
            <a:off x="2234100" y="3151281"/>
            <a:ext cx="4675800" cy="475800"/>
          </a:xfrm>
          <a:prstGeom prst="rect">
            <a:avLst/>
          </a:prstGeom>
        </p:spPr>
        <p:txBody>
          <a:bodyPr spcFirstLastPara="1" wrap="square" lIns="91425" tIns="91425" rIns="91425" bIns="91425" anchor="t" anchorCtr="0">
            <a:noAutofit/>
          </a:bodyPr>
          <a:lstStyle/>
          <a:p>
            <a:pPr marL="0" lvl="0" indent="0"/>
            <a:r>
              <a:rPr lang="en" sz="2000" dirty="0">
                <a:effectLst>
                  <a:outerShdw blurRad="38100" dist="38100" dir="2700000" algn="tl">
                    <a:srgbClr val="000000">
                      <a:alpha val="43137"/>
                    </a:srgbClr>
                  </a:outerShdw>
                </a:effectLst>
              </a:rPr>
              <a:t>Team </a:t>
            </a:r>
            <a:r>
              <a:rPr lang="en-US" sz="2000" dirty="0">
                <a:solidFill>
                  <a:srgbClr val="60B000"/>
                </a:solidFill>
                <a:effectLst>
                  <a:outerShdw blurRad="38100" dist="38100" dir="2700000" algn="tl">
                    <a:srgbClr val="000000">
                      <a:alpha val="43137"/>
                    </a:srgbClr>
                  </a:outerShdw>
                </a:effectLst>
              </a:rPr>
              <a:t>Neon</a:t>
            </a:r>
            <a:r>
              <a:rPr lang="en-US" sz="2000" dirty="0">
                <a:effectLst>
                  <a:outerShdw blurRad="38100" dist="38100" dir="2700000" algn="tl">
                    <a:srgbClr val="000000">
                      <a:alpha val="43137"/>
                    </a:srgbClr>
                  </a:outerShdw>
                </a:effectLst>
              </a:rPr>
              <a:t> Nomads </a:t>
            </a:r>
            <a:endParaRPr sz="2000" dirty="0">
              <a:effectLst>
                <a:outerShdw blurRad="38100" dist="38100" dir="2700000" algn="tl">
                  <a:srgbClr val="000000">
                    <a:alpha val="43137"/>
                  </a:srgbClr>
                </a:outerShdw>
              </a:effectLst>
            </a:endParaRPr>
          </a:p>
        </p:txBody>
      </p:sp>
      <p:pic>
        <p:nvPicPr>
          <p:cNvPr id="371" name="Google Shape;371;p35"/>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378" name="Google Shape;378;p35"/>
          <p:cNvPicPr preferRelativeResize="0"/>
          <p:nvPr/>
        </p:nvPicPr>
        <p:blipFill>
          <a:blip r:embed="rId9">
            <a:alphaModFix/>
          </a:blip>
          <a:stretch>
            <a:fillRect/>
          </a:stretch>
        </p:blipFill>
        <p:spPr>
          <a:xfrm>
            <a:off x="3997650" y="512981"/>
            <a:ext cx="1148700" cy="106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1</a:t>
            </a:r>
            <a:endParaRPr dirty="0"/>
          </a:p>
        </p:txBody>
      </p:sp>
      <p:sp>
        <p:nvSpPr>
          <p:cNvPr id="463" name="Google Shape;463;p42"/>
          <p:cNvSpPr txBox="1">
            <a:spLocks noGrp="1"/>
          </p:cNvSpPr>
          <p:nvPr>
            <p:ph type="subTitle" idx="1"/>
          </p:nvPr>
        </p:nvSpPr>
        <p:spPr>
          <a:xfrm>
            <a:off x="994176" y="1201555"/>
            <a:ext cx="1906357" cy="2811617"/>
          </a:xfrm>
          <a:prstGeom prst="rect">
            <a:avLst/>
          </a:prstGeom>
        </p:spPr>
        <p:txBody>
          <a:bodyPr spcFirstLastPara="1" wrap="square" lIns="91425" tIns="91425" rIns="91425" bIns="91425" anchor="t" anchorCtr="0">
            <a:noAutofit/>
          </a:bodyPr>
          <a:lstStyle/>
          <a:p>
            <a:pPr marL="0" indent="0">
              <a:buClr>
                <a:schemeClr val="dk1"/>
              </a:buClr>
              <a:buSzPts val="1100"/>
              <a:buFont typeface="Arial"/>
              <a:buNone/>
            </a:pPr>
            <a:r>
              <a:rPr lang="en-US" sz="2000" b="1" dirty="0">
                <a:solidFill>
                  <a:schemeClr val="accent1">
                    <a:lumMod val="75000"/>
                  </a:schemeClr>
                </a:solidFill>
                <a:effectLst/>
              </a:rPr>
              <a:t>Cael </a:t>
            </a:r>
            <a:br>
              <a:rPr lang="en-US" sz="2000" dirty="0">
                <a:effectLst/>
              </a:rPr>
            </a:br>
            <a:r>
              <a:rPr lang="en-US" sz="1200" dirty="0">
                <a:effectLst/>
              </a:rPr>
              <a:t>21 years old, 	</a:t>
            </a:r>
            <a:br>
              <a:rPr lang="en-US" sz="1200" dirty="0">
                <a:effectLst/>
              </a:rPr>
            </a:br>
            <a:r>
              <a:rPr lang="en-US" sz="1200" dirty="0">
                <a:effectLst/>
              </a:rPr>
              <a:t>freshman</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A freshman at Pace University from a low-income family living in a dormitory. He’s on a tight budget and needs to make his grocery shopping as efficient as possible.</a:t>
            </a:r>
          </a:p>
          <a:p>
            <a:pPr marL="0" lvl="0" indent="0" algn="l" rtl="0">
              <a:spcBef>
                <a:spcPts val="0"/>
              </a:spcBef>
              <a:spcAft>
                <a:spcPts val="0"/>
              </a:spcAft>
              <a:buClr>
                <a:schemeClr val="dk1"/>
              </a:buClr>
              <a:buSzPts val="1100"/>
              <a:buFont typeface="Arial"/>
              <a:buNone/>
            </a:pPr>
            <a:endParaRPr sz="1050" dirty="0"/>
          </a:p>
        </p:txBody>
      </p:sp>
      <p:pic>
        <p:nvPicPr>
          <p:cNvPr id="2054" name="Picture 6" descr="Happy asian male student. AI Generated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27910"/>
            <a:ext cx="2882537" cy="30392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biLevel thresh="75000"/>
          </a:blip>
          <a:stretch>
            <a:fillRect/>
          </a:stretch>
        </p:blipFill>
        <p:spPr>
          <a:xfrm>
            <a:off x="7596907" y="1547312"/>
            <a:ext cx="359695" cy="371888"/>
          </a:xfrm>
          <a:prstGeom prst="rect">
            <a:avLst/>
          </a:prstGeom>
        </p:spPr>
      </p:pic>
      <p:pic>
        <p:nvPicPr>
          <p:cNvPr id="6" name="Picture 5"/>
          <p:cNvPicPr>
            <a:picLocks noChangeAspect="1"/>
          </p:cNvPicPr>
          <p:nvPr/>
        </p:nvPicPr>
        <p:blipFill>
          <a:blip r:embed="rId5"/>
          <a:stretch>
            <a:fillRect/>
          </a:stretch>
        </p:blipFill>
        <p:spPr>
          <a:xfrm>
            <a:off x="7444493" y="1397947"/>
            <a:ext cx="664522" cy="670618"/>
          </a:xfrm>
          <a:prstGeom prst="rect">
            <a:avLst/>
          </a:prstGeom>
        </p:spPr>
      </p:pic>
      <p:sp>
        <p:nvSpPr>
          <p:cNvPr id="2" name="Google Shape;463;p42">
            <a:extLst>
              <a:ext uri="{FF2B5EF4-FFF2-40B4-BE49-F238E27FC236}">
                <a16:creationId xmlns:a16="http://schemas.microsoft.com/office/drawing/2014/main" id="{A7802959-6EF6-8EB0-A0AE-79E59FA691D8}"/>
              </a:ext>
            </a:extLst>
          </p:cNvPr>
          <p:cNvSpPr txBox="1">
            <a:spLocks/>
          </p:cNvSpPr>
          <p:nvPr/>
        </p:nvSpPr>
        <p:spPr>
          <a:xfrm>
            <a:off x="3009222" y="1201555"/>
            <a:ext cx="1906357"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Cheerful, disciplined, hardworking, initiative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effectLst/>
              </a:rPr>
              <a:t>Cael wants a system that can help him manage his dormitory mini fridge and pantry inventory, suggest recipes based on available ingredients, and remind him to replenish items before they expire.</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2</a:t>
            </a:r>
            <a:endParaRPr dirty="0"/>
          </a:p>
        </p:txBody>
      </p:sp>
      <p:pic>
        <p:nvPicPr>
          <p:cNvPr id="3076" name="Picture 4" descr="Premium AI Image | A happy business woman on transparent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7015" t="2629" r="5629" b="30318"/>
          <a:stretch/>
        </p:blipFill>
        <p:spPr bwMode="auto">
          <a:xfrm>
            <a:off x="5347063" y="1419496"/>
            <a:ext cx="2612573" cy="2603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600333" y="1549790"/>
            <a:ext cx="353599" cy="249958"/>
          </a:xfrm>
          <a:prstGeom prst="rect">
            <a:avLst/>
          </a:prstGeom>
        </p:spPr>
      </p:pic>
      <p:pic>
        <p:nvPicPr>
          <p:cNvPr id="3" name="Picture 2"/>
          <p:cNvPicPr>
            <a:picLocks noChangeAspect="1"/>
          </p:cNvPicPr>
          <p:nvPr/>
        </p:nvPicPr>
        <p:blipFill>
          <a:blip r:embed="rId5"/>
          <a:stretch>
            <a:fillRect/>
          </a:stretch>
        </p:blipFill>
        <p:spPr>
          <a:xfrm>
            <a:off x="7444871" y="1339460"/>
            <a:ext cx="664522" cy="670618"/>
          </a:xfrm>
          <a:prstGeom prst="rect">
            <a:avLst/>
          </a:prstGeom>
        </p:spPr>
      </p:pic>
      <p:sp>
        <p:nvSpPr>
          <p:cNvPr id="4" name="Google Shape;463;p42">
            <a:extLst>
              <a:ext uri="{FF2B5EF4-FFF2-40B4-BE49-F238E27FC236}">
                <a16:creationId xmlns:a16="http://schemas.microsoft.com/office/drawing/2014/main" id="{3F946A21-4E16-F566-22CF-7539D15199D4}"/>
              </a:ext>
            </a:extLst>
          </p:cNvPr>
          <p:cNvSpPr txBox="1">
            <a:spLocks/>
          </p:cNvSpPr>
          <p:nvPr/>
        </p:nvSpPr>
        <p:spPr>
          <a:xfrm>
            <a:off x="873940"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Ella</a:t>
            </a:r>
            <a:br>
              <a:rPr lang="en-US" sz="2000" dirty="0"/>
            </a:br>
            <a:r>
              <a:rPr lang="en-US" sz="1200" dirty="0"/>
              <a:t>32 years old, 	</a:t>
            </a:r>
            <a:br>
              <a:rPr lang="en-US" sz="1200" dirty="0"/>
            </a:br>
            <a:r>
              <a:rPr lang="en-US" sz="1200" dirty="0"/>
              <a:t>Advocate</a:t>
            </a:r>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t>Ella</a:t>
            </a:r>
            <a:r>
              <a:rPr lang="en-US" sz="1050" dirty="0">
                <a:effectLst/>
              </a:rPr>
              <a:t> is an advocate who is leading a busy lifestyle. She is health conscious and enjoys cooking nutritious meals at home.</a:t>
            </a:r>
            <a:endParaRPr lang="en-US" sz="1050" dirty="0"/>
          </a:p>
        </p:txBody>
      </p:sp>
      <p:sp>
        <p:nvSpPr>
          <p:cNvPr id="8" name="Google Shape;463;p42">
            <a:extLst>
              <a:ext uri="{FF2B5EF4-FFF2-40B4-BE49-F238E27FC236}">
                <a16:creationId xmlns:a16="http://schemas.microsoft.com/office/drawing/2014/main" id="{E80EA1B3-52BD-3AFC-9448-7F90A6148BEF}"/>
              </a:ext>
            </a:extLst>
          </p:cNvPr>
          <p:cNvSpPr txBox="1">
            <a:spLocks/>
          </p:cNvSpPr>
          <p:nvPr/>
        </p:nvSpPr>
        <p:spPr>
          <a:xfrm>
            <a:off x="2835575" y="1227910"/>
            <a:ext cx="2286683" cy="2893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Altruistic, organized, passionate, perseverance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t>Ella</a:t>
            </a:r>
            <a:r>
              <a:rPr lang="en-US" sz="1050" dirty="0">
                <a:effectLst/>
              </a:rPr>
              <a:t> is mindful of food waste and wants a system that efficiently handles her food inventory. She seeks a system that recommends recipes according to her dietary preference and nutritional goals while also alerting her of the upcoming expiry dates of her inventory.</a:t>
            </a:r>
            <a:endParaRPr lang="en-US" sz="1050" dirty="0"/>
          </a:p>
        </p:txBody>
      </p:sp>
    </p:spTree>
    <p:extLst>
      <p:ext uri="{BB962C8B-B14F-4D97-AF65-F5344CB8AC3E}">
        <p14:creationId xmlns:p14="http://schemas.microsoft.com/office/powerpoint/2010/main" val="3845912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Persona 3</a:t>
            </a:r>
            <a:endParaRPr dirty="0"/>
          </a:p>
        </p:txBody>
      </p:sp>
      <p:pic>
        <p:nvPicPr>
          <p:cNvPr id="4098" name="Picture 2" descr="Woman smiling and looking at the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l="12316" r="4105"/>
          <a:stretch/>
        </p:blipFill>
        <p:spPr bwMode="auto">
          <a:xfrm>
            <a:off x="5503817" y="1341120"/>
            <a:ext cx="2734492" cy="26363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biLevel thresh="75000"/>
          </a:blip>
          <a:stretch>
            <a:fillRect/>
          </a:stretch>
        </p:blipFill>
        <p:spPr>
          <a:xfrm>
            <a:off x="7764986" y="1558835"/>
            <a:ext cx="307860" cy="360366"/>
          </a:xfrm>
          <a:prstGeom prst="rect">
            <a:avLst/>
          </a:prstGeom>
        </p:spPr>
      </p:pic>
      <p:pic>
        <p:nvPicPr>
          <p:cNvPr id="3" name="Picture 2"/>
          <p:cNvPicPr>
            <a:picLocks noChangeAspect="1"/>
          </p:cNvPicPr>
          <p:nvPr/>
        </p:nvPicPr>
        <p:blipFill>
          <a:blip r:embed="rId5"/>
          <a:stretch>
            <a:fillRect/>
          </a:stretch>
        </p:blipFill>
        <p:spPr>
          <a:xfrm>
            <a:off x="7583607" y="1403709"/>
            <a:ext cx="670618" cy="670618"/>
          </a:xfrm>
          <a:prstGeom prst="rect">
            <a:avLst/>
          </a:prstGeom>
        </p:spPr>
      </p:pic>
      <p:sp>
        <p:nvSpPr>
          <p:cNvPr id="6" name="Google Shape;463;p42">
            <a:extLst>
              <a:ext uri="{FF2B5EF4-FFF2-40B4-BE49-F238E27FC236}">
                <a16:creationId xmlns:a16="http://schemas.microsoft.com/office/drawing/2014/main" id="{0CA0116D-3642-69C8-490C-495B5831E7A6}"/>
              </a:ext>
            </a:extLst>
          </p:cNvPr>
          <p:cNvSpPr txBox="1">
            <a:spLocks/>
          </p:cNvSpPr>
          <p:nvPr/>
        </p:nvSpPr>
        <p:spPr>
          <a:xfrm>
            <a:off x="1128085"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Michelle</a:t>
            </a:r>
            <a:br>
              <a:rPr lang="en-US" sz="2000" dirty="0"/>
            </a:br>
            <a:r>
              <a:rPr lang="en-US" sz="1200" dirty="0"/>
              <a:t>44 years old, 	</a:t>
            </a:r>
            <a:br>
              <a:rPr lang="en-US" sz="1200" dirty="0"/>
            </a:br>
            <a:r>
              <a:rPr lang="en-US" sz="1200" dirty="0"/>
              <a:t>Advocate</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Michelle is a working mom of four. She juggles between a demanding job and household responsibilities.</a:t>
            </a:r>
            <a:endParaRPr lang="en-US" sz="1050" dirty="0"/>
          </a:p>
        </p:txBody>
      </p:sp>
      <p:sp>
        <p:nvSpPr>
          <p:cNvPr id="7" name="Google Shape;463;p42">
            <a:extLst>
              <a:ext uri="{FF2B5EF4-FFF2-40B4-BE49-F238E27FC236}">
                <a16:creationId xmlns:a16="http://schemas.microsoft.com/office/drawing/2014/main" id="{D2783B38-343F-44BD-DD12-F056643D7DEA}"/>
              </a:ext>
            </a:extLst>
          </p:cNvPr>
          <p:cNvSpPr txBox="1">
            <a:spLocks/>
          </p:cNvSpPr>
          <p:nvPr/>
        </p:nvSpPr>
        <p:spPr>
          <a:xfrm>
            <a:off x="2935964" y="1227910"/>
            <a:ext cx="2165303"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Empathetic, forgiving, nurturing, patience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effectLst/>
              </a:rPr>
              <a:t>Michelle frequently struggles with meal planning and often finds herself throwing food away. She desires a system that assists her in monitoring her food inventory and suggests simple and healthy recipes based on available ingredients and notify her of upcoming expiration dates.</a:t>
            </a:r>
            <a:endParaRPr lang="en-US" sz="1050" dirty="0"/>
          </a:p>
        </p:txBody>
      </p:sp>
    </p:spTree>
    <p:extLst>
      <p:ext uri="{BB962C8B-B14F-4D97-AF65-F5344CB8AC3E}">
        <p14:creationId xmlns:p14="http://schemas.microsoft.com/office/powerpoint/2010/main" val="2892753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4</a:t>
            </a:r>
            <a:endParaRPr dirty="0"/>
          </a:p>
        </p:txBody>
      </p:sp>
      <p:pic>
        <p:nvPicPr>
          <p:cNvPr id="5122" name="Picture 2" descr="Apron person adult man. AI | Premium Photo - rawpixel"/>
          <p:cNvPicPr>
            <a:picLocks noChangeAspect="1" noChangeArrowheads="1"/>
          </p:cNvPicPr>
          <p:nvPr/>
        </p:nvPicPr>
        <p:blipFill rotWithShape="1">
          <a:blip r:embed="rId3">
            <a:extLst>
              <a:ext uri="{28A0092B-C50C-407E-A947-70E740481C1C}">
                <a14:useLocalDpi xmlns:a14="http://schemas.microsoft.com/office/drawing/2010/main" val="0"/>
              </a:ext>
            </a:extLst>
          </a:blip>
          <a:srcRect r="20229" b="20950"/>
          <a:stretch/>
        </p:blipFill>
        <p:spPr bwMode="auto">
          <a:xfrm>
            <a:off x="5199019" y="1236618"/>
            <a:ext cx="2908661" cy="27954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542858" y="1463394"/>
            <a:ext cx="341406" cy="341406"/>
          </a:xfrm>
          <a:prstGeom prst="rect">
            <a:avLst/>
          </a:prstGeom>
        </p:spPr>
      </p:pic>
      <p:pic>
        <p:nvPicPr>
          <p:cNvPr id="3" name="Picture 2"/>
          <p:cNvPicPr>
            <a:picLocks noChangeAspect="1"/>
          </p:cNvPicPr>
          <p:nvPr/>
        </p:nvPicPr>
        <p:blipFill>
          <a:blip r:embed="rId5"/>
          <a:stretch>
            <a:fillRect/>
          </a:stretch>
        </p:blipFill>
        <p:spPr>
          <a:xfrm>
            <a:off x="7381300" y="1298788"/>
            <a:ext cx="664522" cy="670618"/>
          </a:xfrm>
          <a:prstGeom prst="rect">
            <a:avLst/>
          </a:prstGeom>
        </p:spPr>
      </p:pic>
      <p:sp>
        <p:nvSpPr>
          <p:cNvPr id="6" name="Google Shape;463;p42">
            <a:extLst>
              <a:ext uri="{FF2B5EF4-FFF2-40B4-BE49-F238E27FC236}">
                <a16:creationId xmlns:a16="http://schemas.microsoft.com/office/drawing/2014/main" id="{C62E4565-E21E-BE13-67DE-661B08406722}"/>
              </a:ext>
            </a:extLst>
          </p:cNvPr>
          <p:cNvSpPr txBox="1">
            <a:spLocks/>
          </p:cNvSpPr>
          <p:nvPr/>
        </p:nvSpPr>
        <p:spPr>
          <a:xfrm>
            <a:off x="1064444" y="1226447"/>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Diego</a:t>
            </a:r>
            <a:br>
              <a:rPr lang="en-US" sz="2000" dirty="0"/>
            </a:br>
            <a:r>
              <a:rPr lang="en-US" sz="1200" dirty="0"/>
              <a:t>49 years old, 	</a:t>
            </a:r>
            <a:br>
              <a:rPr lang="en-US" sz="1200" dirty="0"/>
            </a:br>
            <a:r>
              <a:rPr lang="en-US" sz="1200" dirty="0"/>
              <a:t>Restaurant Manager</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Diego manages a small restaurant specializing in local cuisine. He’s constantly balancing various tasks and often overlooks inventory management, leading to occasional food wastage.</a:t>
            </a:r>
            <a:endParaRPr lang="en-US" sz="1050" dirty="0"/>
          </a:p>
        </p:txBody>
      </p:sp>
      <p:sp>
        <p:nvSpPr>
          <p:cNvPr id="7" name="Google Shape;463;p42">
            <a:extLst>
              <a:ext uri="{FF2B5EF4-FFF2-40B4-BE49-F238E27FC236}">
                <a16:creationId xmlns:a16="http://schemas.microsoft.com/office/drawing/2014/main" id="{A62DCE97-AE8C-0533-E7DD-A1821CBE7A15}"/>
              </a:ext>
            </a:extLst>
          </p:cNvPr>
          <p:cNvSpPr txBox="1">
            <a:spLocks/>
          </p:cNvSpPr>
          <p:nvPr/>
        </p:nvSpPr>
        <p:spPr>
          <a:xfrm>
            <a:off x="2936442" y="1226447"/>
            <a:ext cx="2017079"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Creative, Community-Minded, Entrepreneurial, Passionate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effectLst/>
              </a:rPr>
              <a:t>Diego desires a system that can assist him in monitoring the restaurant’s food inventory, suggest recipes utilizing existing ingredients, and alert him about nearing expiry of food items.</a:t>
            </a:r>
            <a:endParaRPr lang="en-US" sz="1050" dirty="0"/>
          </a:p>
        </p:txBody>
      </p:sp>
    </p:spTree>
    <p:extLst>
      <p:ext uri="{BB962C8B-B14F-4D97-AF65-F5344CB8AC3E}">
        <p14:creationId xmlns:p14="http://schemas.microsoft.com/office/powerpoint/2010/main" val="2676028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MVP(Minimal Viable Product)</a:t>
            </a:r>
            <a:endParaRPr sz="3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1545264" y="2090066"/>
            <a:ext cx="5113801" cy="706513"/>
          </a:xfrm>
        </p:spPr>
        <p:txBody>
          <a:bodyPr/>
          <a:lstStyle/>
          <a:p>
            <a:pPr algn="l"/>
            <a:r>
              <a:rPr lang="en-US" dirty="0"/>
              <a:t>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 MVP of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aims to streamline pantry management for busy individuals and families, organizing ingredients, and sending food expiry reminders. It aims to reduce food waste and make cooking easier by adapting to users' dietary needs and schedules.</a:t>
            </a:r>
          </a:p>
          <a:p>
            <a:pPr algn="l"/>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06</a:t>
            </a:r>
          </a:p>
        </p:txBody>
      </p:sp>
      <p:sp>
        <p:nvSpPr>
          <p:cNvPr id="2" name="TextBox 1">
            <a:extLst>
              <a:ext uri="{FF2B5EF4-FFF2-40B4-BE49-F238E27FC236}">
                <a16:creationId xmlns:a16="http://schemas.microsoft.com/office/drawing/2014/main" id="{2423BBCE-F5A2-431A-AEA4-AE07D427DA47}"/>
              </a:ext>
            </a:extLst>
          </p:cNvPr>
          <p:cNvSpPr txBox="1"/>
          <p:nvPr/>
        </p:nvSpPr>
        <p:spPr>
          <a:xfrm>
            <a:off x="2021973" y="3128245"/>
            <a:ext cx="4902915" cy="830997"/>
          </a:xfrm>
          <a:prstGeom prst="rect">
            <a:avLst/>
          </a:prstGeom>
          <a:noFill/>
        </p:spPr>
        <p:txBody>
          <a:bodyPr wrap="square" rtlCol="0">
            <a:spAutoFit/>
          </a:bodyPr>
          <a:lstStyle/>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Benefits: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aims to reduce food waste and costs, increase meal prep efficiency, improve nutritional goal adherence, and decrease expired food consumption through smart pantry tracking, tailored recipes, meal planning, and freshness reminders.</a:t>
            </a:r>
          </a:p>
        </p:txBody>
      </p:sp>
    </p:spTree>
    <p:extLst>
      <p:ext uri="{BB962C8B-B14F-4D97-AF65-F5344CB8AC3E}">
        <p14:creationId xmlns:p14="http://schemas.microsoft.com/office/powerpoint/2010/main" val="3606353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21578">
            <a:off x="361796" y="438597"/>
            <a:ext cx="2430162" cy="3019168"/>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1720">
            <a:off x="3264130" y="495724"/>
            <a:ext cx="2327725" cy="2904914"/>
          </a:xfrm>
          <a:prstGeom prst="rect">
            <a:avLst/>
          </a:prstGeom>
        </p:spPr>
      </p:pic>
      <p:pic>
        <p:nvPicPr>
          <p:cNvPr id="6" name="Picture 5"/>
          <p:cNvPicPr>
            <a:picLocks noChangeAspect="1"/>
          </p:cNvPicPr>
          <p:nvPr/>
        </p:nvPicPr>
        <p:blipFill>
          <a:blip r:embed="rId3"/>
          <a:stretch>
            <a:fillRect/>
          </a:stretch>
        </p:blipFill>
        <p:spPr>
          <a:xfrm rot="21026257">
            <a:off x="6604523" y="364174"/>
            <a:ext cx="2166103" cy="28911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73244">
            <a:off x="1441621" y="2520778"/>
            <a:ext cx="2410719" cy="2622722"/>
          </a:xfrm>
          <a:prstGeom prst="rect">
            <a:avLst/>
          </a:prstGeom>
        </p:spPr>
      </p:pic>
      <p:pic>
        <p:nvPicPr>
          <p:cNvPr id="8" name="Picture 7"/>
          <p:cNvPicPr>
            <a:picLocks noChangeAspect="1"/>
          </p:cNvPicPr>
          <p:nvPr/>
        </p:nvPicPr>
        <p:blipFill>
          <a:blip r:embed="rId5"/>
          <a:stretch>
            <a:fillRect/>
          </a:stretch>
        </p:blipFill>
        <p:spPr>
          <a:xfrm>
            <a:off x="4726172" y="2398007"/>
            <a:ext cx="2725148" cy="2908044"/>
          </a:xfrm>
          <a:prstGeom prst="rect">
            <a:avLst/>
          </a:prstGeom>
        </p:spPr>
      </p:pic>
      <p:sp>
        <p:nvSpPr>
          <p:cNvPr id="10" name="Rectangle 9"/>
          <p:cNvSpPr/>
          <p:nvPr/>
        </p:nvSpPr>
        <p:spPr>
          <a:xfrm rot="20741608">
            <a:off x="462639" y="1253119"/>
            <a:ext cx="2228476" cy="1390124"/>
          </a:xfrm>
          <a:prstGeom prst="rect">
            <a:avLst/>
          </a:prstGeom>
        </p:spPr>
        <p:txBody>
          <a:bodyPr wrap="square">
            <a:spAutoFit/>
          </a:bodyPr>
          <a:lstStyle/>
          <a:p>
            <a:pPr fontAlgn="base"/>
            <a:r>
              <a:rPr lang="en-US" dirty="0">
                <a:latin typeface="Times New Roman" panose="02020603050405020304" pitchFamily="18" charset="0"/>
              </a:rPr>
              <a:t> </a:t>
            </a:r>
            <a:r>
              <a:rPr lang="en-US" sz="1200" dirty="0">
                <a:latin typeface="Lucida Handwriting" panose="03010101010101010101" pitchFamily="66" charset="0"/>
              </a:rPr>
              <a:t>As  a  student I want to limit  the  amount  I spend  on  food</a:t>
            </a:r>
            <a:r>
              <a:rPr lang="en-US" sz="1200" b="1" dirty="0">
                <a:latin typeface="Lucida Handwriting" panose="03010101010101010101" pitchFamily="66" charset="0"/>
              </a:rPr>
              <a:t>  </a:t>
            </a:r>
            <a:r>
              <a:rPr lang="en-US" sz="1200" dirty="0">
                <a:latin typeface="Lucida Handwriting" panose="03010101010101010101" pitchFamily="66" charset="0"/>
              </a:rPr>
              <a:t>so  that I manage my  expenses and  also  eat  healthy </a:t>
            </a:r>
          </a:p>
          <a:p>
            <a:pPr lvl="0">
              <a:spcBef>
                <a:spcPts val="1000"/>
              </a:spcBef>
              <a:buClr>
                <a:srgbClr val="E44C40"/>
              </a:buClr>
              <a:buSzPts val="1600"/>
            </a:pPr>
            <a:r>
              <a:rPr lang="en-US" sz="1200" dirty="0">
                <a:solidFill>
                  <a:srgbClr val="51271D"/>
                </a:solidFill>
                <a:latin typeface="Baloo 2"/>
                <a:cs typeface="Baloo 2"/>
                <a:sym typeface="Baloo 2"/>
              </a:rPr>
              <a:t> </a:t>
            </a:r>
          </a:p>
        </p:txBody>
      </p:sp>
      <p:sp>
        <p:nvSpPr>
          <p:cNvPr id="11" name="Rectangle 10"/>
          <p:cNvSpPr/>
          <p:nvPr/>
        </p:nvSpPr>
        <p:spPr>
          <a:xfrm rot="480849">
            <a:off x="3298552" y="1281332"/>
            <a:ext cx="2258883" cy="1333698"/>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mom I want to have  knowledge  about my  pantry  so  that don’t  spend  money unnecessarily</a:t>
            </a:r>
          </a:p>
          <a:p>
            <a:pPr fontAlgn="base">
              <a:spcAft>
                <a:spcPts val="800"/>
              </a:spcAft>
            </a:pPr>
            <a:endParaRPr lang="en-US" dirty="0">
              <a:solidFill>
                <a:srgbClr val="51271D"/>
              </a:solidFill>
              <a:latin typeface="Baloo 2"/>
              <a:cs typeface="Baloo 2"/>
              <a:sym typeface="Baloo 2"/>
            </a:endParaRPr>
          </a:p>
        </p:txBody>
      </p:sp>
      <p:sp>
        <p:nvSpPr>
          <p:cNvPr id="12" name="Rectangle 11"/>
          <p:cNvSpPr/>
          <p:nvPr/>
        </p:nvSpPr>
        <p:spPr>
          <a:xfrm rot="21019454">
            <a:off x="6710134" y="1191398"/>
            <a:ext cx="1882346" cy="1200329"/>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International student  I want to be  able to cook for myself  so  that I could be self sufficient</a:t>
            </a:r>
          </a:p>
        </p:txBody>
      </p:sp>
      <p:sp>
        <p:nvSpPr>
          <p:cNvPr id="14" name="Rectangle 13"/>
          <p:cNvSpPr/>
          <p:nvPr/>
        </p:nvSpPr>
        <p:spPr>
          <a:xfrm>
            <a:off x="3185029" y="-45068"/>
            <a:ext cx="2803417" cy="630942"/>
          </a:xfrm>
          <a:prstGeom prst="rect">
            <a:avLst/>
          </a:prstGeom>
        </p:spPr>
        <p:txBody>
          <a:bodyPr wrap="square">
            <a:spAutoFit/>
          </a:bodyPr>
          <a:lstStyle/>
          <a:p>
            <a:r>
              <a:rPr lang="en" sz="3500" dirty="0">
                <a:solidFill>
                  <a:srgbClr val="CB2127"/>
                </a:solidFill>
                <a:latin typeface="Averia Serif Libre"/>
                <a:sym typeface="Averia Serif Libre"/>
              </a:rPr>
              <a:t>User Stories</a:t>
            </a:r>
            <a:endParaRPr lang="en-US" dirty="0"/>
          </a:p>
        </p:txBody>
      </p:sp>
      <p:sp>
        <p:nvSpPr>
          <p:cNvPr id="15" name="Rectangle 14"/>
          <p:cNvSpPr/>
          <p:nvPr/>
        </p:nvSpPr>
        <p:spPr>
          <a:xfrm rot="21121049">
            <a:off x="1552644" y="3211203"/>
            <a:ext cx="1984003" cy="1333698"/>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chef I want to utilize my  pantry products  to the fullest so that I don't waste food</a:t>
            </a:r>
          </a:p>
          <a:p>
            <a:endParaRPr lang="en-US" dirty="0">
              <a:latin typeface="Lucida Handwriting" panose="03010101010101010101" pitchFamily="66" charset="0"/>
            </a:endParaRPr>
          </a:p>
        </p:txBody>
      </p:sp>
      <p:sp>
        <p:nvSpPr>
          <p:cNvPr id="16" name="Rectangle 15"/>
          <p:cNvSpPr/>
          <p:nvPr/>
        </p:nvSpPr>
        <p:spPr>
          <a:xfrm rot="21157958">
            <a:off x="4916330" y="3172048"/>
            <a:ext cx="2144232" cy="1015663"/>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user, I want to register and login to the web app </a:t>
            </a:r>
            <a:r>
              <a:rPr lang="en-US" sz="1200" b="1" dirty="0">
                <a:latin typeface="Lucida Handwriting" panose="03010101010101010101" pitchFamily="66" charset="0"/>
              </a:rPr>
              <a:t>so </a:t>
            </a:r>
            <a:r>
              <a:rPr lang="en-US" sz="1200" dirty="0">
                <a:latin typeface="Lucida Handwriting" panose="03010101010101010101" pitchFamily="66" charset="0"/>
              </a:rPr>
              <a:t>that I can manage my pantry online.</a:t>
            </a:r>
          </a:p>
        </p:txBody>
      </p:sp>
      <p:pic>
        <p:nvPicPr>
          <p:cNvPr id="2" name="Picture 1">
            <a:extLst>
              <a:ext uri="{FF2B5EF4-FFF2-40B4-BE49-F238E27FC236}">
                <a16:creationId xmlns:a16="http://schemas.microsoft.com/office/drawing/2014/main" id="{97D51068-8488-88EE-6A6B-3E214D077106}"/>
              </a:ext>
            </a:extLst>
          </p:cNvPr>
          <p:cNvPicPr>
            <a:picLocks noChangeAspect="1"/>
          </p:cNvPicPr>
          <p:nvPr/>
        </p:nvPicPr>
        <p:blipFill>
          <a:blip r:embed="rId6"/>
          <a:stretch>
            <a:fillRect/>
          </a:stretch>
        </p:blipFill>
        <p:spPr>
          <a:xfrm rot="20728602">
            <a:off x="2297772" y="87764"/>
            <a:ext cx="862942" cy="612688"/>
          </a:xfrm>
          <a:prstGeom prst="rect">
            <a:avLst/>
          </a:prstGeom>
        </p:spPr>
      </p:pic>
      <p:sp>
        <p:nvSpPr>
          <p:cNvPr id="3" name="Rectangle 2">
            <a:extLst>
              <a:ext uri="{FF2B5EF4-FFF2-40B4-BE49-F238E27FC236}">
                <a16:creationId xmlns:a16="http://schemas.microsoft.com/office/drawing/2014/main" id="{D73CB848-9750-9D3B-9EA7-F14D683499BB}"/>
              </a:ext>
            </a:extLst>
          </p:cNvPr>
          <p:cNvSpPr/>
          <p:nvPr/>
        </p:nvSpPr>
        <p:spPr>
          <a:xfrm rot="19716840">
            <a:off x="2432304" y="122347"/>
            <a:ext cx="625492"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07</a:t>
            </a:r>
          </a:p>
        </p:txBody>
      </p:sp>
    </p:spTree>
    <p:extLst>
      <p:ext uri="{BB962C8B-B14F-4D97-AF65-F5344CB8AC3E}">
        <p14:creationId xmlns:p14="http://schemas.microsoft.com/office/powerpoint/2010/main" val="263047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20058">
            <a:off x="1804484" y="136042"/>
            <a:ext cx="2392736" cy="2603158"/>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57696">
            <a:off x="4779801" y="52752"/>
            <a:ext cx="2392736" cy="260315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78011">
            <a:off x="242315" y="2148757"/>
            <a:ext cx="2566564" cy="2953467"/>
          </a:xfrm>
          <a:prstGeom prst="rect">
            <a:avLst/>
          </a:prstGeom>
        </p:spPr>
      </p:pic>
      <p:pic>
        <p:nvPicPr>
          <p:cNvPr id="7" name="Picture 6"/>
          <p:cNvPicPr>
            <a:picLocks noChangeAspect="1"/>
          </p:cNvPicPr>
          <p:nvPr/>
        </p:nvPicPr>
        <p:blipFill>
          <a:blip r:embed="rId4"/>
          <a:stretch>
            <a:fillRect/>
          </a:stretch>
        </p:blipFill>
        <p:spPr>
          <a:xfrm rot="20563489">
            <a:off x="2722928" y="1397359"/>
            <a:ext cx="3852705" cy="424989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47335">
            <a:off x="6567336" y="1946561"/>
            <a:ext cx="2566564" cy="2953467"/>
          </a:xfrm>
          <a:prstGeom prst="rect">
            <a:avLst/>
          </a:prstGeom>
        </p:spPr>
      </p:pic>
      <p:sp>
        <p:nvSpPr>
          <p:cNvPr id="8" name="Rectangle 7"/>
          <p:cNvSpPr/>
          <p:nvPr/>
        </p:nvSpPr>
        <p:spPr>
          <a:xfrm rot="1208788">
            <a:off x="1943199" y="696112"/>
            <a:ext cx="2237915" cy="1384995"/>
          </a:xfrm>
          <a:prstGeom prst="rect">
            <a:avLst/>
          </a:prstGeom>
        </p:spPr>
        <p:txBody>
          <a:bodyPr wrap="square">
            <a:spAutoFit/>
          </a:bodyPr>
          <a:lstStyle/>
          <a:p>
            <a:pPr fontAlgn="base">
              <a:spcAft>
                <a:spcPts val="800"/>
              </a:spcAft>
            </a:pPr>
            <a:r>
              <a:rPr lang="en-US" sz="1200" b="1" dirty="0">
                <a:latin typeface="Lucida Handwriting" panose="03010101010101010101" pitchFamily="66" charset="0"/>
              </a:rPr>
              <a:t>As a </a:t>
            </a:r>
            <a:r>
              <a:rPr lang="en-US" sz="1200" dirty="0">
                <a:latin typeface="Lucida Handwriting" panose="03010101010101010101" pitchFamily="66" charset="0"/>
              </a:rPr>
              <a:t>user, </a:t>
            </a:r>
            <a:r>
              <a:rPr lang="en-US" sz="1200" b="1" dirty="0">
                <a:latin typeface="Lucida Handwriting" panose="03010101010101010101" pitchFamily="66" charset="0"/>
              </a:rPr>
              <a:t>I want </a:t>
            </a:r>
            <a:r>
              <a:rPr lang="en-US" sz="1200" dirty="0">
                <a:latin typeface="Lucida Handwriting" panose="03010101010101010101" pitchFamily="66" charset="0"/>
              </a:rPr>
              <a:t>to add items to my pantry inventory along with their expiry dates </a:t>
            </a:r>
            <a:r>
              <a:rPr lang="en-US" sz="1200" b="1" dirty="0">
                <a:latin typeface="Lucida Handwriting" panose="03010101010101010101" pitchFamily="66" charset="0"/>
              </a:rPr>
              <a:t>so that </a:t>
            </a:r>
            <a:r>
              <a:rPr lang="en-US" sz="1200" dirty="0">
                <a:latin typeface="Lucida Handwriting" panose="03010101010101010101" pitchFamily="66" charset="0"/>
              </a:rPr>
              <a:t>I can keep track of what I have and when it expires.</a:t>
            </a:r>
            <a:endParaRPr lang="en-US" sz="1200" b="1" dirty="0">
              <a:latin typeface="Lucida Handwriting" panose="03010101010101010101" pitchFamily="66" charset="0"/>
            </a:endParaRPr>
          </a:p>
        </p:txBody>
      </p:sp>
      <p:sp>
        <p:nvSpPr>
          <p:cNvPr id="10" name="Rectangle 9"/>
          <p:cNvSpPr/>
          <p:nvPr/>
        </p:nvSpPr>
        <p:spPr>
          <a:xfrm rot="20685917">
            <a:off x="4795874" y="615022"/>
            <a:ext cx="2154131" cy="1200329"/>
          </a:xfrm>
          <a:prstGeom prst="rect">
            <a:avLst/>
          </a:prstGeom>
        </p:spPr>
        <p:txBody>
          <a:bodyPr wrap="square">
            <a:spAutoFit/>
          </a:bodyPr>
          <a:lstStyle/>
          <a:p>
            <a:r>
              <a:rPr lang="en-US" sz="1200" b="1" dirty="0">
                <a:latin typeface="Lucida Handwriting" panose="03010101010101010101" pitchFamily="66" charset="0"/>
              </a:rPr>
              <a:t>As a </a:t>
            </a:r>
            <a:r>
              <a:rPr lang="en-US" sz="1200" dirty="0">
                <a:latin typeface="Lucida Handwriting" panose="03010101010101010101" pitchFamily="66" charset="0"/>
              </a:rPr>
              <a:t>bakery owner</a:t>
            </a:r>
            <a:r>
              <a:rPr lang="en-US" sz="1200" b="1" dirty="0">
                <a:latin typeface="Lucida Handwriting" panose="03010101010101010101" pitchFamily="66" charset="0"/>
              </a:rPr>
              <a:t>, I want </a:t>
            </a:r>
            <a:r>
              <a:rPr lang="en-US" sz="1200" dirty="0">
                <a:latin typeface="Lucida Handwriting" panose="03010101010101010101" pitchFamily="66" charset="0"/>
              </a:rPr>
              <a:t>to receive recipe recommendations that help me utilize perishable ingredients efficiently.</a:t>
            </a:r>
          </a:p>
        </p:txBody>
      </p:sp>
      <p:sp>
        <p:nvSpPr>
          <p:cNvPr id="11" name="Rectangle 10"/>
          <p:cNvSpPr/>
          <p:nvPr/>
        </p:nvSpPr>
        <p:spPr>
          <a:xfrm rot="1017280">
            <a:off x="346500" y="2907242"/>
            <a:ext cx="2358195" cy="1384995"/>
          </a:xfrm>
          <a:prstGeom prst="rect">
            <a:avLst/>
          </a:prstGeom>
        </p:spPr>
        <p:txBody>
          <a:bodyPr wrap="square">
            <a:spAutoFit/>
          </a:bodyPr>
          <a:lstStyle/>
          <a:p>
            <a:pPr fontAlgn="base">
              <a:spcAft>
                <a:spcPts val="800"/>
              </a:spcAft>
            </a:pPr>
            <a:r>
              <a:rPr lang="en-US" sz="1200" b="1" dirty="0">
                <a:latin typeface="Lucida Handwriting" panose="03010101010101010101" pitchFamily="66" charset="0"/>
              </a:rPr>
              <a:t>As a </a:t>
            </a:r>
            <a:r>
              <a:rPr lang="en-US" sz="1200" dirty="0">
                <a:latin typeface="Lucida Handwriting" panose="03010101010101010101" pitchFamily="66" charset="0"/>
              </a:rPr>
              <a:t>restaurant owner, </a:t>
            </a:r>
            <a:r>
              <a:rPr lang="en-US" sz="1200" b="1" dirty="0">
                <a:latin typeface="Lucida Handwriting" panose="03010101010101010101" pitchFamily="66" charset="0"/>
              </a:rPr>
              <a:t>I want </a:t>
            </a:r>
            <a:r>
              <a:rPr lang="en-US" sz="1200" dirty="0">
                <a:latin typeface="Lucida Handwriting" panose="03010101010101010101" pitchFamily="66" charset="0"/>
              </a:rPr>
              <a:t>to set  alerts for expiring products </a:t>
            </a:r>
            <a:r>
              <a:rPr lang="en-US" sz="1200" b="1" dirty="0">
                <a:latin typeface="Lucida Handwriting" panose="03010101010101010101" pitchFamily="66" charset="0"/>
              </a:rPr>
              <a:t>so that </a:t>
            </a:r>
            <a:r>
              <a:rPr lang="en-US" sz="1200" dirty="0">
                <a:latin typeface="Lucida Handwriting" panose="03010101010101010101" pitchFamily="66" charset="0"/>
              </a:rPr>
              <a:t>I can prioritize their use in kitchen operations and minimize food waste.</a:t>
            </a:r>
            <a:endParaRPr lang="en-US" sz="1200" b="1" dirty="0">
              <a:latin typeface="Lucida Handwriting" panose="03010101010101010101" pitchFamily="66" charset="0"/>
            </a:endParaRPr>
          </a:p>
        </p:txBody>
      </p:sp>
      <p:sp>
        <p:nvSpPr>
          <p:cNvPr id="12" name="Rectangle 11"/>
          <p:cNvSpPr/>
          <p:nvPr/>
        </p:nvSpPr>
        <p:spPr>
          <a:xfrm rot="20850160">
            <a:off x="6711008" y="2670181"/>
            <a:ext cx="2508874" cy="2144177"/>
          </a:xfrm>
          <a:prstGeom prst="rect">
            <a:avLst/>
          </a:prstGeom>
        </p:spPr>
        <p:txBody>
          <a:bodyPr wrap="square">
            <a:spAutoFit/>
          </a:bodyPr>
          <a:lstStyle/>
          <a:p>
            <a:pPr fontAlgn="base">
              <a:spcAft>
                <a:spcPts val="800"/>
              </a:spcAft>
            </a:pPr>
            <a:r>
              <a:rPr lang="en-US" sz="1200" b="1" dirty="0">
                <a:latin typeface="Lucida Handwriting" panose="03010101010101010101" pitchFamily="66" charset="0"/>
              </a:rPr>
              <a:t>As a</a:t>
            </a:r>
            <a:r>
              <a:rPr lang="en-US" sz="1200" dirty="0">
                <a:latin typeface="Lucida Handwriting" panose="03010101010101010101" pitchFamily="66" charset="0"/>
              </a:rPr>
              <a:t> health-conscious athlete, </a:t>
            </a:r>
            <a:r>
              <a:rPr lang="en-US" sz="1200" b="1" dirty="0">
                <a:latin typeface="Lucida Handwriting" panose="03010101010101010101" pitchFamily="66" charset="0"/>
              </a:rPr>
              <a:t>I want</a:t>
            </a:r>
            <a:r>
              <a:rPr lang="en-US" sz="1200" dirty="0">
                <a:latin typeface="Lucida Handwriting" panose="03010101010101010101" pitchFamily="66" charset="0"/>
              </a:rPr>
              <a:t> to prioritize tracking expiry dates in my pantry </a:t>
            </a:r>
            <a:r>
              <a:rPr lang="en-US" sz="1200" b="1" dirty="0">
                <a:latin typeface="Lucida Handwriting" panose="03010101010101010101" pitchFamily="66" charset="0"/>
              </a:rPr>
              <a:t>so that</a:t>
            </a:r>
            <a:r>
              <a:rPr lang="en-US" sz="1200" dirty="0">
                <a:latin typeface="Lucida Handwriting" panose="03010101010101010101" pitchFamily="66" charset="0"/>
              </a:rPr>
              <a:t> I fuel my performance with fresh, nutrient-rich foods, optimizing my diet for peak physical </a:t>
            </a:r>
          </a:p>
          <a:p>
            <a:pPr fontAlgn="base">
              <a:spcAft>
                <a:spcPts val="800"/>
              </a:spcAft>
            </a:pPr>
            <a:r>
              <a:rPr lang="en-US" sz="1200" dirty="0">
                <a:latin typeface="Lucida Handwriting" panose="03010101010101010101" pitchFamily="66" charset="0"/>
              </a:rPr>
              <a:t>condition and </a:t>
            </a:r>
          </a:p>
          <a:p>
            <a:pPr fontAlgn="base">
              <a:spcAft>
                <a:spcPts val="800"/>
              </a:spcAft>
            </a:pPr>
            <a:r>
              <a:rPr lang="en-US" sz="1200" dirty="0">
                <a:latin typeface="Lucida Handwriting" panose="03010101010101010101" pitchFamily="66" charset="0"/>
              </a:rPr>
              <a:t>recovery.</a:t>
            </a:r>
          </a:p>
        </p:txBody>
      </p:sp>
      <p:sp>
        <p:nvSpPr>
          <p:cNvPr id="13" name="Rectangle 12"/>
          <p:cNvSpPr/>
          <p:nvPr/>
        </p:nvSpPr>
        <p:spPr>
          <a:xfrm>
            <a:off x="3283703" y="2680440"/>
            <a:ext cx="2721043" cy="2123658"/>
          </a:xfrm>
          <a:prstGeom prst="rect">
            <a:avLst/>
          </a:prstGeom>
        </p:spPr>
        <p:txBody>
          <a:bodyPr wrap="square">
            <a:spAutoFit/>
          </a:bodyPr>
          <a:lstStyle/>
          <a:p>
            <a:pPr fontAlgn="base">
              <a:spcBef>
                <a:spcPts val="1500"/>
              </a:spcBef>
              <a:spcAft>
                <a:spcPts val="1500"/>
              </a:spcAft>
            </a:pPr>
            <a:r>
              <a:rPr lang="en-US" sz="1200" b="1" dirty="0">
                <a:latin typeface="Lucida Handwriting" panose="03010101010101010101" pitchFamily="66" charset="0"/>
              </a:rPr>
              <a:t>As a</a:t>
            </a:r>
            <a:r>
              <a:rPr lang="en-US" sz="1200" dirty="0">
                <a:latin typeface="Lucida Handwriting" panose="03010101010101010101" pitchFamily="66" charset="0"/>
              </a:rPr>
              <a:t> parent with a hectic schedule, </a:t>
            </a:r>
            <a:r>
              <a:rPr lang="en-US" sz="1200" b="1" dirty="0">
                <a:latin typeface="Lucida Handwriting" panose="03010101010101010101" pitchFamily="66" charset="0"/>
              </a:rPr>
              <a:t>I want</a:t>
            </a:r>
            <a:r>
              <a:rPr lang="en-US" sz="1200" dirty="0">
                <a:latin typeface="Lucida Handwriting" panose="03010101010101010101" pitchFamily="66" charset="0"/>
              </a:rPr>
              <a:t> to be able to organize my family's meal plans for the week ahead, including lunch for school and dinners for the whole family, </a:t>
            </a:r>
            <a:r>
              <a:rPr lang="en-US" sz="1200" b="1" dirty="0">
                <a:latin typeface="Lucida Handwriting" panose="03010101010101010101" pitchFamily="66" charset="0"/>
              </a:rPr>
              <a:t>so that</a:t>
            </a:r>
            <a:r>
              <a:rPr lang="en-US" sz="1200" dirty="0">
                <a:latin typeface="Lucida Handwriting" panose="03010101010101010101" pitchFamily="66" charset="0"/>
              </a:rPr>
              <a:t> I can ensure everyone is eating healthy and nutritious meals without the stress of last-minute planning.</a:t>
            </a:r>
          </a:p>
        </p:txBody>
      </p:sp>
      <p:sp>
        <p:nvSpPr>
          <p:cNvPr id="2" name="TextBox 1">
            <a:extLst>
              <a:ext uri="{FF2B5EF4-FFF2-40B4-BE49-F238E27FC236}">
                <a16:creationId xmlns:a16="http://schemas.microsoft.com/office/drawing/2014/main" id="{F77A7A59-B4CC-373D-83D4-79354E296B2C}"/>
              </a:ext>
            </a:extLst>
          </p:cNvPr>
          <p:cNvSpPr txBox="1"/>
          <p:nvPr/>
        </p:nvSpPr>
        <p:spPr>
          <a:xfrm>
            <a:off x="70880" y="241258"/>
            <a:ext cx="2003257" cy="253916"/>
          </a:xfrm>
          <a:prstGeom prst="rect">
            <a:avLst/>
          </a:prstGeom>
          <a:noFill/>
        </p:spPr>
        <p:txBody>
          <a:bodyPr wrap="square" rtlCol="0">
            <a:spAutoFit/>
          </a:bodyPr>
          <a:lstStyle/>
          <a:p>
            <a:r>
              <a:rPr lang="en-US" sz="1050" dirty="0">
                <a:solidFill>
                  <a:srgbClr val="0070C0"/>
                </a:solidFill>
                <a:hlinkClick r:id="rId5"/>
              </a:rPr>
              <a:t>Document link :</a:t>
            </a:r>
            <a:r>
              <a:rPr lang="en-US" sz="1050" dirty="0">
                <a:solidFill>
                  <a:srgbClr val="0070C0"/>
                </a:solidFill>
                <a:hlinkClick r:id="rId6"/>
              </a:rPr>
              <a:t>Userstories.pdf</a:t>
            </a:r>
            <a:endParaRPr lang="en-US" sz="1050" dirty="0">
              <a:solidFill>
                <a:srgbClr val="0070C0"/>
              </a:solidFill>
            </a:endParaRPr>
          </a:p>
        </p:txBody>
      </p:sp>
    </p:spTree>
    <p:extLst>
      <p:ext uri="{BB962C8B-B14F-4D97-AF65-F5344CB8AC3E}">
        <p14:creationId xmlns:p14="http://schemas.microsoft.com/office/powerpoint/2010/main" val="273202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Cases</a:t>
            </a:r>
            <a:endParaRPr dirty="0"/>
          </a:p>
        </p:txBody>
      </p:sp>
      <p:sp>
        <p:nvSpPr>
          <p:cNvPr id="5" name="TextBox 4">
            <a:extLst>
              <a:ext uri="{FF2B5EF4-FFF2-40B4-BE49-F238E27FC236}">
                <a16:creationId xmlns:a16="http://schemas.microsoft.com/office/drawing/2014/main" id="{C2905505-1E07-94F8-1B28-8A00289B9961}"/>
              </a:ext>
            </a:extLst>
          </p:cNvPr>
          <p:cNvSpPr txBox="1"/>
          <p:nvPr/>
        </p:nvSpPr>
        <p:spPr>
          <a:xfrm>
            <a:off x="2164346" y="1093563"/>
            <a:ext cx="5744167" cy="3600986"/>
          </a:xfrm>
          <a:prstGeom prst="rect">
            <a:avLst/>
          </a:prstGeom>
          <a:noFill/>
        </p:spPr>
        <p:txBody>
          <a:bodyPr wrap="square" rtlCol="0">
            <a:spAutoFit/>
          </a:bodyPr>
          <a:lstStyle/>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1: User Account Creation and Login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sign-up process with valid and invalid data.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login process with valid and invalid credentials.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password recovery process. </a:t>
            </a:r>
          </a:p>
          <a:p>
            <a:endPar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2: Pantry Management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adding items to the pantry.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updating and deleting items in the pantry.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searching and sorting the pantry items. </a:t>
            </a:r>
          </a:p>
          <a:p>
            <a:endPar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3: Expiration Dates tracking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alert generation for items that are approaching expiry dates.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time frames for when the alerts should be sent. </a:t>
            </a:r>
          </a:p>
          <a:p>
            <a:endPar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4: Recipe Recommendations: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generating recipe recommendations based on current pantry items.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filtering recipes based on dietary restrictions or preferences.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system’s response when there are insufficient items for any recipe recommendation. </a:t>
            </a:r>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497587" y="392368"/>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spTree>
    <p:extLst>
      <p:ext uri="{BB962C8B-B14F-4D97-AF65-F5344CB8AC3E}">
        <p14:creationId xmlns:p14="http://schemas.microsoft.com/office/powerpoint/2010/main" val="1190690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Acceptance Criteria</a:t>
            </a:r>
            <a:endParaRPr dirty="0"/>
          </a:p>
        </p:txBody>
      </p:sp>
      <p:sp>
        <p:nvSpPr>
          <p:cNvPr id="5" name="TextBox 4">
            <a:extLst>
              <a:ext uri="{FF2B5EF4-FFF2-40B4-BE49-F238E27FC236}">
                <a16:creationId xmlns:a16="http://schemas.microsoft.com/office/drawing/2014/main" id="{C2905505-1E07-94F8-1B28-8A00289B9961}"/>
              </a:ext>
            </a:extLst>
          </p:cNvPr>
          <p:cNvSpPr txBox="1"/>
          <p:nvPr/>
        </p:nvSpPr>
        <p:spPr>
          <a:xfrm>
            <a:off x="2164346" y="1093563"/>
            <a:ext cx="6079214" cy="3600986"/>
          </a:xfrm>
          <a:prstGeom prst="rect">
            <a:avLst/>
          </a:prstGeom>
          <a:noFill/>
        </p:spPr>
        <p:txBody>
          <a:bodyPr wrap="square" rtlCol="0">
            <a:spAutoFit/>
          </a:bodyPr>
          <a:lstStyle/>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1:</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create an account using email and setting a password.</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log in using his email and password.</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recover or reset their password using their verified email. </a:t>
            </a:r>
          </a:p>
          <a:p>
            <a:pPr marL="0" marR="0">
              <a:spcBef>
                <a:spcPts val="0"/>
              </a:spcBef>
              <a:spcAft>
                <a:spcPts val="0"/>
              </a:spcAft>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 </a:t>
            </a:r>
          </a:p>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2:</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add their pantry with the required information.</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edit or delete items from their pantry.</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view their pantry as a sorted list by name or expiry date.</a:t>
            </a:r>
          </a:p>
          <a:p>
            <a:pPr marL="0" marR="0">
              <a:spcBef>
                <a:spcPts val="0"/>
              </a:spcBef>
              <a:spcAft>
                <a:spcPts val="0"/>
              </a:spcAft>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 </a:t>
            </a:r>
          </a:p>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3:</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receives alerts for the pantry items in the set time frames.</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customize alerts timeframes.</a:t>
            </a:r>
          </a:p>
          <a:p>
            <a:pPr marL="0" marR="0">
              <a:spcBef>
                <a:spcPts val="0"/>
              </a:spcBef>
              <a:spcAft>
                <a:spcPts val="0"/>
              </a:spcAft>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 </a:t>
            </a:r>
          </a:p>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4:</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application suggests recipes based on the items available in the pantry.</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system allows the user to filter recipes by dietary restrictions.</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If pantry items are insufficient for recommendations, the system informs the user accordingly.</a:t>
            </a:r>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51989" y="410614"/>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Tree>
    <p:extLst>
      <p:ext uri="{BB962C8B-B14F-4D97-AF65-F5344CB8AC3E}">
        <p14:creationId xmlns:p14="http://schemas.microsoft.com/office/powerpoint/2010/main" val="3674903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Product Backlog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2651688" cy="369332"/>
          </a:xfrm>
          <a:prstGeom prst="rect">
            <a:avLst/>
          </a:prstGeom>
        </p:spPr>
        <p:txBody>
          <a:bodyPr wrap="none">
            <a:spAutoFit/>
          </a:bodyPr>
          <a:lstStyle/>
          <a:p>
            <a:r>
              <a:rPr lang="en" sz="1800" dirty="0">
                <a:solidFill>
                  <a:srgbClr val="CB2127"/>
                </a:solidFill>
                <a:latin typeface="Averia Serif Libre"/>
                <a:sym typeface="Averia Serif Libre"/>
              </a:rPr>
              <a:t>Sprint 2 (feb 15-mar 13)</a:t>
            </a:r>
            <a:endParaRPr lang="en-US" sz="1800" dirty="0"/>
          </a:p>
        </p:txBody>
      </p:sp>
      <p:pic>
        <p:nvPicPr>
          <p:cNvPr id="3" name="Picture 2" descr="A screenshot of a computer&#10;&#10;Description automatically generated">
            <a:extLst>
              <a:ext uri="{FF2B5EF4-FFF2-40B4-BE49-F238E27FC236}">
                <a16:creationId xmlns:a16="http://schemas.microsoft.com/office/drawing/2014/main" id="{476CB787-A6EA-E2E5-D1D2-3675A7A95271}"/>
              </a:ext>
            </a:extLst>
          </p:cNvPr>
          <p:cNvPicPr>
            <a:picLocks noChangeAspect="1"/>
          </p:cNvPicPr>
          <p:nvPr/>
        </p:nvPicPr>
        <p:blipFill>
          <a:blip r:embed="rId4"/>
          <a:stretch>
            <a:fillRect/>
          </a:stretch>
        </p:blipFill>
        <p:spPr>
          <a:xfrm>
            <a:off x="1039401" y="1272549"/>
            <a:ext cx="7149739" cy="3622142"/>
          </a:xfrm>
          <a:prstGeom prst="rect">
            <a:avLst/>
          </a:prstGeom>
        </p:spPr>
      </p:pic>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5"/>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05394" y="382295"/>
            <a:ext cx="57580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52946" y="912220"/>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Introduction</a:t>
            </a:r>
            <a:endParaRPr sz="2000" dirty="0"/>
          </a:p>
        </p:txBody>
      </p:sp>
      <p:sp>
        <p:nvSpPr>
          <p:cNvPr id="405" name="Google Shape;405;p37"/>
          <p:cNvSpPr txBox="1">
            <a:spLocks noGrp="1"/>
          </p:cNvSpPr>
          <p:nvPr>
            <p:ph type="subTitle" idx="13"/>
          </p:nvPr>
        </p:nvSpPr>
        <p:spPr>
          <a:xfrm>
            <a:off x="5260051" y="932673"/>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Project Description</a:t>
            </a:r>
            <a:endParaRPr sz="2000" dirty="0"/>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8" name="Google Shape;410;p37"/>
          <p:cNvPicPr preferRelativeResize="0"/>
          <p:nvPr/>
        </p:nvPicPr>
        <p:blipFill rotWithShape="1">
          <a:blip r:embed="rId3">
            <a:alphaModFix/>
          </a:blip>
          <a:srcRect t="49657"/>
          <a:stretch/>
        </p:blipFill>
        <p:spPr>
          <a:xfrm>
            <a:off x="906383" y="2257041"/>
            <a:ext cx="933022" cy="575520"/>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0" name="Google Shape;410;p37"/>
          <p:cNvPicPr preferRelativeResize="0"/>
          <p:nvPr/>
        </p:nvPicPr>
        <p:blipFill rotWithShape="1">
          <a:blip r:embed="rId3">
            <a:alphaModFix/>
          </a:blip>
          <a:srcRect t="49657"/>
          <a:stretch/>
        </p:blipFill>
        <p:spPr>
          <a:xfrm>
            <a:off x="4336623" y="3647794"/>
            <a:ext cx="859712" cy="561559"/>
          </a:xfrm>
          <a:prstGeom prst="rect">
            <a:avLst/>
          </a:prstGeom>
          <a:noFill/>
          <a:ln>
            <a:noFill/>
          </a:ln>
        </p:spPr>
      </p:pic>
      <p:pic>
        <p:nvPicPr>
          <p:cNvPr id="31" name="Google Shape;410;p37"/>
          <p:cNvPicPr preferRelativeResize="0"/>
          <p:nvPr/>
        </p:nvPicPr>
        <p:blipFill rotWithShape="1">
          <a:blip r:embed="rId3">
            <a:alphaModFix/>
          </a:blip>
          <a:srcRect t="49657"/>
          <a:stretch/>
        </p:blipFill>
        <p:spPr>
          <a:xfrm>
            <a:off x="4321610" y="2995948"/>
            <a:ext cx="850711" cy="485569"/>
          </a:xfrm>
          <a:prstGeom prst="rect">
            <a:avLst/>
          </a:prstGeom>
          <a:noFill/>
          <a:ln>
            <a:noFill/>
          </a:ln>
        </p:spPr>
      </p:pic>
      <p:pic>
        <p:nvPicPr>
          <p:cNvPr id="32" name="Google Shape;410;p37"/>
          <p:cNvPicPr preferRelativeResize="0"/>
          <p:nvPr/>
        </p:nvPicPr>
        <p:blipFill rotWithShape="1">
          <a:blip r:embed="rId3">
            <a:alphaModFix/>
          </a:blip>
          <a:srcRect t="49657"/>
          <a:stretch/>
        </p:blipFill>
        <p:spPr>
          <a:xfrm>
            <a:off x="4336623" y="2283155"/>
            <a:ext cx="856020" cy="508748"/>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04</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5" name="Google Shape;410;p37"/>
          <p:cNvPicPr preferRelativeResize="0"/>
          <p:nvPr/>
        </p:nvPicPr>
        <p:blipFill rotWithShape="1">
          <a:blip r:embed="rId3">
            <a:alphaModFix/>
          </a:blip>
          <a:srcRect t="49657"/>
          <a:stretch/>
        </p:blipFill>
        <p:spPr>
          <a:xfrm>
            <a:off x="906383" y="2905998"/>
            <a:ext cx="933022" cy="575520"/>
          </a:xfrm>
          <a:prstGeom prst="rect">
            <a:avLst/>
          </a:prstGeom>
          <a:noFill/>
          <a:ln>
            <a:noFill/>
          </a:ln>
        </p:spPr>
      </p:pic>
      <p:pic>
        <p:nvPicPr>
          <p:cNvPr id="36" name="Google Shape;410;p37"/>
          <p:cNvPicPr preferRelativeResize="0"/>
          <p:nvPr/>
        </p:nvPicPr>
        <p:blipFill rotWithShape="1">
          <a:blip r:embed="rId3">
            <a:alphaModFix/>
          </a:blip>
          <a:srcRect t="49657"/>
          <a:stretch/>
        </p:blipFill>
        <p:spPr>
          <a:xfrm>
            <a:off x="906383" y="3616697"/>
            <a:ext cx="933022" cy="575520"/>
          </a:xfrm>
          <a:prstGeom prst="rect">
            <a:avLst/>
          </a:prstGeom>
          <a:noFill/>
          <a:ln>
            <a:noFill/>
          </a:ln>
        </p:spPr>
      </p:pic>
      <p:sp>
        <p:nvSpPr>
          <p:cNvPr id="6" name="Rectangle 5"/>
          <p:cNvSpPr/>
          <p:nvPr/>
        </p:nvSpPr>
        <p:spPr>
          <a:xfrm>
            <a:off x="1065758" y="2267802"/>
            <a:ext cx="61427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
        <p:nvSpPr>
          <p:cNvPr id="7" name="Rectangle 6"/>
          <p:cNvSpPr/>
          <p:nvPr/>
        </p:nvSpPr>
        <p:spPr>
          <a:xfrm>
            <a:off x="4490603" y="2288040"/>
            <a:ext cx="595035"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06</a:t>
            </a:r>
          </a:p>
        </p:txBody>
      </p:sp>
      <p:sp>
        <p:nvSpPr>
          <p:cNvPr id="8" name="Rectangle 7"/>
          <p:cNvSpPr/>
          <p:nvPr/>
        </p:nvSpPr>
        <p:spPr>
          <a:xfrm>
            <a:off x="1072170" y="2929604"/>
            <a:ext cx="607859"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07</a:t>
            </a:r>
          </a:p>
          <a:p>
            <a:pPr lvl="0" algn="ctr"/>
            <a:endParaRPr lang="en" dirty="0"/>
          </a:p>
        </p:txBody>
      </p:sp>
      <p:sp>
        <p:nvSpPr>
          <p:cNvPr id="9" name="Rectangle 8"/>
          <p:cNvSpPr/>
          <p:nvPr/>
        </p:nvSpPr>
        <p:spPr>
          <a:xfrm>
            <a:off x="4469764" y="3010747"/>
            <a:ext cx="593431"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08</a:t>
            </a:r>
          </a:p>
        </p:txBody>
      </p:sp>
      <p:sp>
        <p:nvSpPr>
          <p:cNvPr id="10" name="Rectangle 9"/>
          <p:cNvSpPr/>
          <p:nvPr/>
        </p:nvSpPr>
        <p:spPr>
          <a:xfrm>
            <a:off x="1056139" y="3638219"/>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11" name="Rectangle 10"/>
          <p:cNvSpPr/>
          <p:nvPr/>
        </p:nvSpPr>
        <p:spPr>
          <a:xfrm>
            <a:off x="4477953" y="3653608"/>
            <a:ext cx="546643" cy="523220"/>
          </a:xfrm>
          <a:prstGeom prst="rect">
            <a:avLst/>
          </a:prstGeom>
        </p:spPr>
        <p:txBody>
          <a:bodyPr wrap="square">
            <a:spAutoFit/>
          </a:bodyPr>
          <a:lstStyle/>
          <a:p>
            <a:pPr lvl="0" algn="ctr">
              <a:buClr>
                <a:srgbClr val="CB2127"/>
              </a:buClr>
              <a:buSzPts val="3000"/>
            </a:pPr>
            <a:r>
              <a:rPr lang="en" sz="2800" dirty="0">
                <a:solidFill>
                  <a:srgbClr val="FEE0C4"/>
                </a:solidFill>
                <a:latin typeface="Averia Serif Libre"/>
                <a:sym typeface="Averia Serif Libre"/>
              </a:rPr>
              <a:t>10</a:t>
            </a:r>
          </a:p>
        </p:txBody>
      </p:sp>
      <p:sp>
        <p:nvSpPr>
          <p:cNvPr id="37" name="Google Shape;404;p37"/>
          <p:cNvSpPr txBox="1">
            <a:spLocks noGrp="1"/>
          </p:cNvSpPr>
          <p:nvPr>
            <p:ph type="subTitle" idx="9"/>
          </p:nvPr>
        </p:nvSpPr>
        <p:spPr>
          <a:xfrm>
            <a:off x="1976322" y="1900790"/>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 Members Roles and Responsibilities</a:t>
            </a:r>
            <a:endParaRPr sz="2000" dirty="0"/>
          </a:p>
        </p:txBody>
      </p:sp>
      <p:sp>
        <p:nvSpPr>
          <p:cNvPr id="38" name="Google Shape;404;p37"/>
          <p:cNvSpPr txBox="1">
            <a:spLocks noGrp="1"/>
          </p:cNvSpPr>
          <p:nvPr>
            <p:ph type="subTitle" idx="9"/>
          </p:nvPr>
        </p:nvSpPr>
        <p:spPr>
          <a:xfrm>
            <a:off x="5306915" y="1755267"/>
            <a:ext cx="2330632"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Teamworking Agreement</a:t>
            </a:r>
          </a:p>
        </p:txBody>
      </p:sp>
      <p:sp>
        <p:nvSpPr>
          <p:cNvPr id="27" name="Google Shape;404;p37"/>
          <p:cNvSpPr txBox="1">
            <a:spLocks noGrp="1"/>
          </p:cNvSpPr>
          <p:nvPr>
            <p:ph type="subTitle" idx="9"/>
          </p:nvPr>
        </p:nvSpPr>
        <p:spPr>
          <a:xfrm>
            <a:off x="1976322" y="2371694"/>
            <a:ext cx="1721260" cy="400111"/>
          </a:xfrm>
          <a:prstGeom prst="rect">
            <a:avLst/>
          </a:prstGeom>
        </p:spPr>
        <p:txBody>
          <a:bodyPr spcFirstLastPara="1" wrap="square" lIns="91425" tIns="91425" rIns="91425" bIns="91425" anchor="b" anchorCtr="0">
            <a:noAutofit/>
          </a:bodyPr>
          <a:lstStyle/>
          <a:p>
            <a:pPr marL="0" lvl="0" indent="0"/>
            <a:r>
              <a:rPr lang="en-US" sz="2000" dirty="0"/>
              <a:t>Personas</a:t>
            </a:r>
            <a:endParaRPr sz="1400" dirty="0"/>
          </a:p>
        </p:txBody>
      </p:sp>
      <p:sp>
        <p:nvSpPr>
          <p:cNvPr id="39" name="Google Shape;404;p37"/>
          <p:cNvSpPr txBox="1">
            <a:spLocks noGrp="1"/>
          </p:cNvSpPr>
          <p:nvPr>
            <p:ph type="subTitle" idx="9"/>
          </p:nvPr>
        </p:nvSpPr>
        <p:spPr>
          <a:xfrm>
            <a:off x="5250815" y="2362906"/>
            <a:ext cx="173852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MVP</a:t>
            </a:r>
            <a:endParaRPr sz="2000" dirty="0"/>
          </a:p>
        </p:txBody>
      </p:sp>
      <p:sp>
        <p:nvSpPr>
          <p:cNvPr id="40" name="Google Shape;404;p37"/>
          <p:cNvSpPr txBox="1">
            <a:spLocks noGrp="1"/>
          </p:cNvSpPr>
          <p:nvPr>
            <p:ph type="subTitle" idx="9"/>
          </p:nvPr>
        </p:nvSpPr>
        <p:spPr>
          <a:xfrm>
            <a:off x="1950643" y="3008963"/>
            <a:ext cx="171566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User Stories</a:t>
            </a:r>
            <a:endParaRPr sz="2000" dirty="0"/>
          </a:p>
        </p:txBody>
      </p:sp>
      <p:sp>
        <p:nvSpPr>
          <p:cNvPr id="41" name="Google Shape;404;p37"/>
          <p:cNvSpPr txBox="1">
            <a:spLocks noGrp="1"/>
          </p:cNvSpPr>
          <p:nvPr>
            <p:ph type="subTitle" idx="9"/>
          </p:nvPr>
        </p:nvSpPr>
        <p:spPr>
          <a:xfrm>
            <a:off x="5263118" y="3045712"/>
            <a:ext cx="1532671"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Test Cases</a:t>
            </a:r>
            <a:endParaRPr sz="2000" dirty="0"/>
          </a:p>
        </p:txBody>
      </p:sp>
      <p:sp>
        <p:nvSpPr>
          <p:cNvPr id="42" name="Google Shape;404;p37"/>
          <p:cNvSpPr txBox="1">
            <a:spLocks noGrp="1"/>
          </p:cNvSpPr>
          <p:nvPr>
            <p:ph type="subTitle" idx="9"/>
          </p:nvPr>
        </p:nvSpPr>
        <p:spPr>
          <a:xfrm>
            <a:off x="1950643" y="3844824"/>
            <a:ext cx="192893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Acceptance Criteria</a:t>
            </a:r>
            <a:endParaRPr sz="2000" dirty="0"/>
          </a:p>
        </p:txBody>
      </p:sp>
      <p:pic>
        <p:nvPicPr>
          <p:cNvPr id="43" name="Google Shape;410;p37"/>
          <p:cNvPicPr preferRelativeResize="0"/>
          <p:nvPr/>
        </p:nvPicPr>
        <p:blipFill rotWithShape="1">
          <a:blip r:embed="rId3">
            <a:alphaModFix/>
          </a:blip>
          <a:srcRect t="49657"/>
          <a:stretch/>
        </p:blipFill>
        <p:spPr>
          <a:xfrm>
            <a:off x="4316302" y="4321359"/>
            <a:ext cx="880033" cy="519255"/>
          </a:xfrm>
          <a:prstGeom prst="rect">
            <a:avLst/>
          </a:prstGeom>
          <a:noFill/>
          <a:ln>
            <a:noFill/>
          </a:ln>
        </p:spPr>
      </p:pic>
      <p:pic>
        <p:nvPicPr>
          <p:cNvPr id="44" name="Google Shape;410;p37"/>
          <p:cNvPicPr preferRelativeResize="0"/>
          <p:nvPr/>
        </p:nvPicPr>
        <p:blipFill rotWithShape="1">
          <a:blip r:embed="rId3">
            <a:alphaModFix/>
          </a:blip>
          <a:srcRect t="49657"/>
          <a:stretch/>
        </p:blipFill>
        <p:spPr>
          <a:xfrm>
            <a:off x="929127" y="4265095"/>
            <a:ext cx="933022" cy="575520"/>
          </a:xfrm>
          <a:prstGeom prst="rect">
            <a:avLst/>
          </a:prstGeom>
          <a:noFill/>
          <a:ln>
            <a:noFill/>
          </a:ln>
        </p:spPr>
      </p:pic>
      <p:sp>
        <p:nvSpPr>
          <p:cNvPr id="3" name="Rectangle 2"/>
          <p:cNvSpPr/>
          <p:nvPr/>
        </p:nvSpPr>
        <p:spPr>
          <a:xfrm>
            <a:off x="1118656" y="4275856"/>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
        <p:nvSpPr>
          <p:cNvPr id="12" name="Rectangle 11"/>
          <p:cNvSpPr/>
          <p:nvPr/>
        </p:nvSpPr>
        <p:spPr>
          <a:xfrm>
            <a:off x="4521861" y="4317325"/>
            <a:ext cx="532517"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12</a:t>
            </a:r>
          </a:p>
        </p:txBody>
      </p:sp>
      <p:sp>
        <p:nvSpPr>
          <p:cNvPr id="15" name="Rectangle 14"/>
          <p:cNvSpPr/>
          <p:nvPr/>
        </p:nvSpPr>
        <p:spPr>
          <a:xfrm>
            <a:off x="5250815" y="3728518"/>
            <a:ext cx="3289589" cy="400110"/>
          </a:xfrm>
          <a:prstGeom prst="rect">
            <a:avLst/>
          </a:prstGeom>
        </p:spPr>
        <p:txBody>
          <a:bodyPr wrap="square">
            <a:spAutoFit/>
          </a:bodyPr>
          <a:lstStyle/>
          <a:p>
            <a:pPr lvl="0">
              <a:buClr>
                <a:srgbClr val="51271D"/>
              </a:buClr>
              <a:buSzPts val="2400"/>
            </a:pPr>
            <a:r>
              <a:rPr lang="en-US" sz="2000" dirty="0">
                <a:solidFill>
                  <a:srgbClr val="CC6600"/>
                </a:solidFill>
                <a:latin typeface="Averia Serif Libre"/>
                <a:sym typeface="Averia Serif Libre"/>
              </a:rPr>
              <a:t>Product Backlog</a:t>
            </a:r>
          </a:p>
        </p:txBody>
      </p:sp>
      <p:sp>
        <p:nvSpPr>
          <p:cNvPr id="17" name="Rectangle 16"/>
          <p:cNvSpPr/>
          <p:nvPr/>
        </p:nvSpPr>
        <p:spPr>
          <a:xfrm>
            <a:off x="1961310" y="4321360"/>
            <a:ext cx="1241045"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Schedule</a:t>
            </a:r>
          </a:p>
        </p:txBody>
      </p:sp>
      <p:sp>
        <p:nvSpPr>
          <p:cNvPr id="4" name="Rectangle 3">
            <a:extLst>
              <a:ext uri="{FF2B5EF4-FFF2-40B4-BE49-F238E27FC236}">
                <a16:creationId xmlns:a16="http://schemas.microsoft.com/office/drawing/2014/main" id="{22EDE413-9315-F5D4-3132-A26B725072AC}"/>
              </a:ext>
            </a:extLst>
          </p:cNvPr>
          <p:cNvSpPr/>
          <p:nvPr/>
        </p:nvSpPr>
        <p:spPr>
          <a:xfrm>
            <a:off x="5306915" y="4378880"/>
            <a:ext cx="1309974"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Diagrams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Schedule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6" y="844731"/>
            <a:ext cx="3020379" cy="369332"/>
          </a:xfrm>
          <a:prstGeom prst="rect">
            <a:avLst/>
          </a:prstGeom>
        </p:spPr>
        <p:txBody>
          <a:bodyPr wrap="none">
            <a:spAutoFit/>
          </a:bodyPr>
          <a:lstStyle/>
          <a:p>
            <a:r>
              <a:rPr lang="en" sz="1800" dirty="0">
                <a:solidFill>
                  <a:srgbClr val="CB2127"/>
                </a:solidFill>
                <a:latin typeface="Averia Serif Libre"/>
                <a:sym typeface="Averia Serif Libre"/>
              </a:rPr>
              <a:t>Sprint 2 (Feb 15- March 13)</a:t>
            </a:r>
            <a:endParaRPr lang="en-US" sz="1800" dirty="0"/>
          </a:p>
        </p:txBody>
      </p:sp>
      <p:pic>
        <p:nvPicPr>
          <p:cNvPr id="12" name="Picture 11">
            <a:extLst>
              <a:ext uri="{FF2B5EF4-FFF2-40B4-BE49-F238E27FC236}">
                <a16:creationId xmlns:a16="http://schemas.microsoft.com/office/drawing/2014/main" id="{73ED5B7A-6537-7CE4-F6F8-A32BE87CC944}"/>
              </a:ext>
            </a:extLst>
          </p:cNvPr>
          <p:cNvPicPr>
            <a:picLocks noChangeAspect="1"/>
          </p:cNvPicPr>
          <p:nvPr/>
        </p:nvPicPr>
        <p:blipFill>
          <a:blip r:embed="rId4"/>
          <a:stretch>
            <a:fillRect/>
          </a:stretch>
        </p:blipFill>
        <p:spPr>
          <a:xfrm rot="20728602">
            <a:off x="2031832" y="265279"/>
            <a:ext cx="927279" cy="658368"/>
          </a:xfrm>
          <a:prstGeom prst="rect">
            <a:avLst/>
          </a:prstGeom>
        </p:spPr>
      </p:pic>
      <p:sp>
        <p:nvSpPr>
          <p:cNvPr id="13" name="Rectangle 12">
            <a:extLst>
              <a:ext uri="{FF2B5EF4-FFF2-40B4-BE49-F238E27FC236}">
                <a16:creationId xmlns:a16="http://schemas.microsoft.com/office/drawing/2014/main" id="{0E648CB9-972E-3A59-2F70-13584BA64B89}"/>
              </a:ext>
            </a:extLst>
          </p:cNvPr>
          <p:cNvSpPr/>
          <p:nvPr/>
        </p:nvSpPr>
        <p:spPr>
          <a:xfrm rot="19716840">
            <a:off x="2238029" y="341799"/>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pic>
        <p:nvPicPr>
          <p:cNvPr id="11" name="Picture 10" descr="A screenshot of a pink and white grid&#10;&#10;Description automatically generated">
            <a:extLst>
              <a:ext uri="{FF2B5EF4-FFF2-40B4-BE49-F238E27FC236}">
                <a16:creationId xmlns:a16="http://schemas.microsoft.com/office/drawing/2014/main" id="{8349EFD0-A57E-A5B9-555A-533E7D38935F}"/>
              </a:ext>
            </a:extLst>
          </p:cNvPr>
          <p:cNvPicPr>
            <a:picLocks noChangeAspect="1"/>
          </p:cNvPicPr>
          <p:nvPr/>
        </p:nvPicPr>
        <p:blipFill>
          <a:blip r:embed="rId5"/>
          <a:stretch>
            <a:fillRect/>
          </a:stretch>
        </p:blipFill>
        <p:spPr>
          <a:xfrm>
            <a:off x="1039401" y="1441209"/>
            <a:ext cx="7540742" cy="2106743"/>
          </a:xfrm>
          <a:prstGeom prst="rect">
            <a:avLst/>
          </a:prstGeom>
        </p:spPr>
      </p:pic>
    </p:spTree>
    <p:extLst>
      <p:ext uri="{BB962C8B-B14F-4D97-AF65-F5344CB8AC3E}">
        <p14:creationId xmlns:p14="http://schemas.microsoft.com/office/powerpoint/2010/main" val="778065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Schedule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6" y="844731"/>
            <a:ext cx="3756156" cy="369332"/>
          </a:xfrm>
          <a:prstGeom prst="rect">
            <a:avLst/>
          </a:prstGeom>
        </p:spPr>
        <p:txBody>
          <a:bodyPr wrap="none">
            <a:spAutoFit/>
          </a:bodyPr>
          <a:lstStyle/>
          <a:p>
            <a:r>
              <a:rPr lang="en" sz="1800" dirty="0">
                <a:solidFill>
                  <a:srgbClr val="CB2127"/>
                </a:solidFill>
                <a:latin typeface="Averia Serif Libre"/>
                <a:sym typeface="Averia Serif Libre"/>
              </a:rPr>
              <a:t>Next Sprint 3 (March 15- April 10)</a:t>
            </a:r>
            <a:endParaRPr lang="en-US" sz="1800" dirty="0"/>
          </a:p>
        </p:txBody>
      </p:sp>
      <p:pic>
        <p:nvPicPr>
          <p:cNvPr id="10" name="Picture 9" descr="A screenshot of a green and white screen&#10;&#10;Description automatically generated">
            <a:extLst>
              <a:ext uri="{FF2B5EF4-FFF2-40B4-BE49-F238E27FC236}">
                <a16:creationId xmlns:a16="http://schemas.microsoft.com/office/drawing/2014/main" id="{C177E43B-6229-699D-AE2E-1BA08DC2FAAE}"/>
              </a:ext>
            </a:extLst>
          </p:cNvPr>
          <p:cNvPicPr>
            <a:picLocks noChangeAspect="1"/>
          </p:cNvPicPr>
          <p:nvPr/>
        </p:nvPicPr>
        <p:blipFill>
          <a:blip r:embed="rId4"/>
          <a:stretch>
            <a:fillRect/>
          </a:stretch>
        </p:blipFill>
        <p:spPr>
          <a:xfrm>
            <a:off x="1454150" y="1282700"/>
            <a:ext cx="6235700" cy="2578100"/>
          </a:xfrm>
          <a:prstGeom prst="rect">
            <a:avLst/>
          </a:prstGeom>
        </p:spPr>
      </p:pic>
      <p:pic>
        <p:nvPicPr>
          <p:cNvPr id="12" name="Picture 11">
            <a:extLst>
              <a:ext uri="{FF2B5EF4-FFF2-40B4-BE49-F238E27FC236}">
                <a16:creationId xmlns:a16="http://schemas.microsoft.com/office/drawing/2014/main" id="{73ED5B7A-6537-7CE4-F6F8-A32BE87CC944}"/>
              </a:ext>
            </a:extLst>
          </p:cNvPr>
          <p:cNvPicPr>
            <a:picLocks noChangeAspect="1"/>
          </p:cNvPicPr>
          <p:nvPr/>
        </p:nvPicPr>
        <p:blipFill>
          <a:blip r:embed="rId5"/>
          <a:stretch>
            <a:fillRect/>
          </a:stretch>
        </p:blipFill>
        <p:spPr>
          <a:xfrm rot="20728602">
            <a:off x="2031832" y="265279"/>
            <a:ext cx="927279" cy="658368"/>
          </a:xfrm>
          <a:prstGeom prst="rect">
            <a:avLst/>
          </a:prstGeom>
        </p:spPr>
      </p:pic>
      <p:sp>
        <p:nvSpPr>
          <p:cNvPr id="13" name="Rectangle 12">
            <a:extLst>
              <a:ext uri="{FF2B5EF4-FFF2-40B4-BE49-F238E27FC236}">
                <a16:creationId xmlns:a16="http://schemas.microsoft.com/office/drawing/2014/main" id="{0E648CB9-972E-3A59-2F70-13584BA64B89}"/>
              </a:ext>
            </a:extLst>
          </p:cNvPr>
          <p:cNvSpPr/>
          <p:nvPr/>
        </p:nvSpPr>
        <p:spPr>
          <a:xfrm rot="19716840">
            <a:off x="2238029" y="341799"/>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Tree>
    <p:extLst>
      <p:ext uri="{BB962C8B-B14F-4D97-AF65-F5344CB8AC3E}">
        <p14:creationId xmlns:p14="http://schemas.microsoft.com/office/powerpoint/2010/main" val="2875226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370" y="1321369"/>
            <a:ext cx="5719309" cy="1270500"/>
          </a:xfrm>
        </p:spPr>
        <p:txBody>
          <a:bodyPr/>
          <a:lstStyle/>
          <a:p>
            <a:r>
              <a:rPr lang="en-US" sz="6600" dirty="0"/>
              <a:t>Diagrams</a:t>
            </a:r>
          </a:p>
        </p:txBody>
      </p:sp>
      <p:sp>
        <p:nvSpPr>
          <p:cNvPr id="3" name="Subtitle 2"/>
          <p:cNvSpPr>
            <a:spLocks noGrp="1"/>
          </p:cNvSpPr>
          <p:nvPr>
            <p:ph type="subTitle" idx="1"/>
          </p:nvPr>
        </p:nvSpPr>
        <p:spPr>
          <a:xfrm>
            <a:off x="2419675" y="2671887"/>
            <a:ext cx="4304700" cy="1636501"/>
          </a:xfrm>
        </p:spPr>
        <p:txBody>
          <a:bodyPr/>
          <a:lstStyle/>
          <a:p>
            <a:pPr algn="l">
              <a:buFont typeface="Arial" panose="020B0604020202020204" pitchFamily="34" charset="0"/>
              <a:buChar char="•"/>
            </a:pPr>
            <a:r>
              <a:rPr lang="en-US" sz="1400" b="1" dirty="0">
                <a:solidFill>
                  <a:schemeClr val="accent5">
                    <a:lumMod val="75000"/>
                  </a:schemeClr>
                </a:solidFill>
              </a:rPr>
              <a:t>Architecture Diagram</a:t>
            </a:r>
          </a:p>
          <a:p>
            <a:pPr algn="l">
              <a:buFont typeface="Arial" panose="020B0604020202020204" pitchFamily="34" charset="0"/>
              <a:buChar char="•"/>
            </a:pPr>
            <a:r>
              <a:rPr lang="en-US" sz="1400" b="1" dirty="0">
                <a:solidFill>
                  <a:schemeClr val="accent5">
                    <a:lumMod val="75000"/>
                  </a:schemeClr>
                </a:solidFill>
              </a:rPr>
              <a:t>Context Diagram</a:t>
            </a:r>
          </a:p>
          <a:p>
            <a:pPr algn="l">
              <a:buFont typeface="Arial" panose="020B0604020202020204" pitchFamily="34" charset="0"/>
              <a:buChar char="•"/>
            </a:pPr>
            <a:r>
              <a:rPr lang="en-US" sz="1400" b="1" dirty="0">
                <a:solidFill>
                  <a:schemeClr val="accent5">
                    <a:lumMod val="75000"/>
                  </a:schemeClr>
                </a:solidFill>
              </a:rPr>
              <a:t>ER Diagram</a:t>
            </a:r>
          </a:p>
          <a:p>
            <a:pPr algn="l">
              <a:buFont typeface="Arial" panose="020B0604020202020204" pitchFamily="34" charset="0"/>
              <a:buChar char="•"/>
            </a:pPr>
            <a:r>
              <a:rPr lang="en-US" sz="1400" b="1" dirty="0">
                <a:solidFill>
                  <a:schemeClr val="accent5">
                    <a:lumMod val="75000"/>
                  </a:schemeClr>
                </a:solidFill>
              </a:rPr>
              <a:t>Sequence Diagram</a:t>
            </a:r>
          </a:p>
          <a:p>
            <a:pPr algn="l">
              <a:buFont typeface="Arial" panose="020B0604020202020204" pitchFamily="34" charset="0"/>
              <a:buChar char="•"/>
            </a:pPr>
            <a:r>
              <a:rPr lang="en-US" sz="1400" b="1" dirty="0">
                <a:solidFill>
                  <a:schemeClr val="accent5">
                    <a:lumMod val="75000"/>
                  </a:schemeClr>
                </a:solidFill>
              </a:rPr>
              <a:t>State Diagram</a:t>
            </a:r>
          </a:p>
          <a:p>
            <a:pPr algn="l">
              <a:buFont typeface="Arial" panose="020B0604020202020204" pitchFamily="34" charset="0"/>
              <a:buChar char="•"/>
            </a:pPr>
            <a:r>
              <a:rPr lang="en-US" sz="1400" b="1" dirty="0">
                <a:solidFill>
                  <a:schemeClr val="accent5">
                    <a:lumMod val="75000"/>
                  </a:schemeClr>
                </a:solidFill>
              </a:rPr>
              <a:t>Class Diagram</a:t>
            </a:r>
          </a:p>
        </p:txBody>
      </p:sp>
      <p:pic>
        <p:nvPicPr>
          <p:cNvPr id="4" name="Picture 3">
            <a:extLst>
              <a:ext uri="{FF2B5EF4-FFF2-40B4-BE49-F238E27FC236}">
                <a16:creationId xmlns:a16="http://schemas.microsoft.com/office/drawing/2014/main" id="{7E6B7238-68CB-5B05-5401-F1B795678B92}"/>
              </a:ext>
            </a:extLst>
          </p:cNvPr>
          <p:cNvPicPr>
            <a:picLocks noChangeAspect="1"/>
          </p:cNvPicPr>
          <p:nvPr/>
        </p:nvPicPr>
        <p:blipFill>
          <a:blip r:embed="rId2"/>
          <a:stretch>
            <a:fillRect/>
          </a:stretch>
        </p:blipFill>
        <p:spPr>
          <a:xfrm rot="21308555">
            <a:off x="1508914" y="1541783"/>
            <a:ext cx="1168553" cy="829672"/>
          </a:xfrm>
          <a:prstGeom prst="rect">
            <a:avLst/>
          </a:prstGeom>
        </p:spPr>
      </p:pic>
      <p:sp>
        <p:nvSpPr>
          <p:cNvPr id="5" name="Rectangle 4">
            <a:extLst>
              <a:ext uri="{FF2B5EF4-FFF2-40B4-BE49-F238E27FC236}">
                <a16:creationId xmlns:a16="http://schemas.microsoft.com/office/drawing/2014/main" id="{F74D49BB-9A0C-5449-5BC9-67B5B1F77F29}"/>
              </a:ext>
            </a:extLst>
          </p:cNvPr>
          <p:cNvSpPr/>
          <p:nvPr/>
        </p:nvSpPr>
        <p:spPr>
          <a:xfrm rot="20558448">
            <a:off x="1780216" y="1670996"/>
            <a:ext cx="607019" cy="584775"/>
          </a:xfrm>
          <a:prstGeom prst="rect">
            <a:avLst/>
          </a:prstGeom>
        </p:spPr>
        <p:txBody>
          <a:bodyPr wrap="square">
            <a:spAutoFit/>
          </a:bodyPr>
          <a:lstStyle/>
          <a:p>
            <a:pPr lvl="0" algn="ctr">
              <a:buClr>
                <a:srgbClr val="CB2127"/>
              </a:buClr>
              <a:buSzPts val="3000"/>
            </a:pPr>
            <a:r>
              <a:rPr lang="en" sz="3200" dirty="0">
                <a:solidFill>
                  <a:srgbClr val="FEE0C4"/>
                </a:solidFill>
                <a:latin typeface="Averia Serif Libre"/>
                <a:sym typeface="Averia Serif Libre"/>
              </a:rPr>
              <a:t>12</a:t>
            </a:r>
          </a:p>
        </p:txBody>
      </p:sp>
    </p:spTree>
    <p:extLst>
      <p:ext uri="{BB962C8B-B14F-4D97-AF65-F5344CB8AC3E}">
        <p14:creationId xmlns:p14="http://schemas.microsoft.com/office/powerpoint/2010/main" val="6957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572" y="482441"/>
            <a:ext cx="6414989" cy="812285"/>
          </a:xfrm>
        </p:spPr>
        <p:txBody>
          <a:bodyPr/>
          <a:lstStyle/>
          <a:p>
            <a:r>
              <a:rPr lang="en-US" dirty="0"/>
              <a:t>Architecture Diagram</a:t>
            </a:r>
          </a:p>
        </p:txBody>
      </p:sp>
      <p:pic>
        <p:nvPicPr>
          <p:cNvPr id="5" name="Picture 4" descr="A diagram of a software application&#10;&#10;Description automatically generated with medium confidence">
            <a:extLst>
              <a:ext uri="{FF2B5EF4-FFF2-40B4-BE49-F238E27FC236}">
                <a16:creationId xmlns:a16="http://schemas.microsoft.com/office/drawing/2014/main" id="{306AAE78-756C-7F39-3AC4-F7847E01B345}"/>
              </a:ext>
            </a:extLst>
          </p:cNvPr>
          <p:cNvPicPr>
            <a:picLocks noChangeAspect="1"/>
          </p:cNvPicPr>
          <p:nvPr/>
        </p:nvPicPr>
        <p:blipFill>
          <a:blip r:embed="rId2"/>
          <a:stretch>
            <a:fillRect/>
          </a:stretch>
        </p:blipFill>
        <p:spPr>
          <a:xfrm>
            <a:off x="461246" y="1547396"/>
            <a:ext cx="7772400" cy="2403435"/>
          </a:xfrm>
          <a:prstGeom prst="rect">
            <a:avLst/>
          </a:prstGeom>
        </p:spPr>
      </p:pic>
    </p:spTree>
    <p:extLst>
      <p:ext uri="{BB962C8B-B14F-4D97-AF65-F5344CB8AC3E}">
        <p14:creationId xmlns:p14="http://schemas.microsoft.com/office/powerpoint/2010/main" val="391883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54" y="487558"/>
            <a:ext cx="7422292" cy="4558614"/>
          </a:xfrm>
          <a:prstGeom prst="rect">
            <a:avLst/>
          </a:prstGeom>
        </p:spPr>
      </p:pic>
      <p:sp>
        <p:nvSpPr>
          <p:cNvPr id="2" name="Title 1"/>
          <p:cNvSpPr>
            <a:spLocks noGrp="1"/>
          </p:cNvSpPr>
          <p:nvPr>
            <p:ph type="title"/>
          </p:nvPr>
        </p:nvSpPr>
        <p:spPr>
          <a:xfrm>
            <a:off x="2380566" y="0"/>
            <a:ext cx="4506265" cy="738354"/>
          </a:xfrm>
        </p:spPr>
        <p:txBody>
          <a:bodyPr/>
          <a:lstStyle/>
          <a:p>
            <a:r>
              <a:rPr lang="en-US" sz="3600" dirty="0"/>
              <a:t>Context Diagram</a:t>
            </a:r>
          </a:p>
        </p:txBody>
      </p:sp>
    </p:spTree>
    <p:extLst>
      <p:ext uri="{BB962C8B-B14F-4D97-AF65-F5344CB8AC3E}">
        <p14:creationId xmlns:p14="http://schemas.microsoft.com/office/powerpoint/2010/main" val="336810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7315" y="-90961"/>
            <a:ext cx="2727029" cy="646331"/>
          </a:xfrm>
          <a:prstGeom prst="rect">
            <a:avLst/>
          </a:prstGeom>
        </p:spPr>
        <p:txBody>
          <a:bodyPr wrap="none">
            <a:spAutoFit/>
          </a:bodyPr>
          <a:lstStyle/>
          <a:p>
            <a:r>
              <a:rPr lang="en-US" sz="3600" dirty="0">
                <a:solidFill>
                  <a:srgbClr val="CB2127"/>
                </a:solidFill>
                <a:latin typeface="Averia Serif Libre"/>
                <a:sym typeface="Averia Serif Libre"/>
              </a:rPr>
              <a:t>ER Diagram</a:t>
            </a:r>
            <a:endParaRPr lang="en-US" dirty="0"/>
          </a:p>
        </p:txBody>
      </p:sp>
      <p:pic>
        <p:nvPicPr>
          <p:cNvPr id="3" name="Picture 2" descr="A diagram of a data flow&#10;&#10;Description automatically generated with medium confidence">
            <a:extLst>
              <a:ext uri="{FF2B5EF4-FFF2-40B4-BE49-F238E27FC236}">
                <a16:creationId xmlns:a16="http://schemas.microsoft.com/office/drawing/2014/main" id="{E8502A5A-8EA0-A8B5-4D83-ED5B68F2ED15}"/>
              </a:ext>
            </a:extLst>
          </p:cNvPr>
          <p:cNvPicPr>
            <a:picLocks noChangeAspect="1"/>
          </p:cNvPicPr>
          <p:nvPr/>
        </p:nvPicPr>
        <p:blipFill>
          <a:blip r:embed="rId2"/>
          <a:stretch>
            <a:fillRect/>
          </a:stretch>
        </p:blipFill>
        <p:spPr>
          <a:xfrm>
            <a:off x="1477850" y="614995"/>
            <a:ext cx="6188299" cy="4237192"/>
          </a:xfrm>
          <a:prstGeom prst="rect">
            <a:avLst/>
          </a:prstGeom>
        </p:spPr>
      </p:pic>
    </p:spTree>
    <p:extLst>
      <p:ext uri="{BB962C8B-B14F-4D97-AF65-F5344CB8AC3E}">
        <p14:creationId xmlns:p14="http://schemas.microsoft.com/office/powerpoint/2010/main" val="4098832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4973" y="720027"/>
            <a:ext cx="7677664" cy="4225765"/>
          </a:xfrm>
          <a:prstGeom prst="rect">
            <a:avLst/>
          </a:prstGeom>
        </p:spPr>
      </p:pic>
      <p:sp>
        <p:nvSpPr>
          <p:cNvPr id="11" name="Rectangle 10"/>
          <p:cNvSpPr/>
          <p:nvPr/>
        </p:nvSpPr>
        <p:spPr>
          <a:xfrm>
            <a:off x="2646190" y="164412"/>
            <a:ext cx="4115229" cy="646331"/>
          </a:xfrm>
          <a:prstGeom prst="rect">
            <a:avLst/>
          </a:prstGeom>
        </p:spPr>
        <p:txBody>
          <a:bodyPr wrap="none">
            <a:spAutoFit/>
          </a:bodyPr>
          <a:lstStyle/>
          <a:p>
            <a:r>
              <a:rPr lang="en-US" sz="3600" dirty="0">
                <a:solidFill>
                  <a:srgbClr val="CB2127"/>
                </a:solidFill>
                <a:latin typeface="Averia Serif Libre"/>
                <a:sym typeface="Averia Serif Libre"/>
              </a:rPr>
              <a:t>Sequence Diagram</a:t>
            </a:r>
            <a:endParaRPr lang="en-US" dirty="0"/>
          </a:p>
        </p:txBody>
      </p:sp>
    </p:spTree>
    <p:extLst>
      <p:ext uri="{BB962C8B-B14F-4D97-AF65-F5344CB8AC3E}">
        <p14:creationId xmlns:p14="http://schemas.microsoft.com/office/powerpoint/2010/main" val="583517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71" t="4167" r="1947" b="2141"/>
          <a:stretch/>
        </p:blipFill>
        <p:spPr>
          <a:xfrm>
            <a:off x="1095632" y="324365"/>
            <a:ext cx="7051590" cy="4819135"/>
          </a:xfrm>
          <a:prstGeom prst="rect">
            <a:avLst/>
          </a:prstGeom>
        </p:spPr>
      </p:pic>
      <p:sp>
        <p:nvSpPr>
          <p:cNvPr id="6" name="Rectangle 5"/>
          <p:cNvSpPr/>
          <p:nvPr/>
        </p:nvSpPr>
        <p:spPr>
          <a:xfrm>
            <a:off x="3349603" y="-156864"/>
            <a:ext cx="2863284" cy="584775"/>
          </a:xfrm>
          <a:prstGeom prst="rect">
            <a:avLst/>
          </a:prstGeom>
        </p:spPr>
        <p:txBody>
          <a:bodyPr wrap="none">
            <a:spAutoFit/>
          </a:bodyPr>
          <a:lstStyle/>
          <a:p>
            <a:r>
              <a:rPr lang="en-US" sz="3200" dirty="0">
                <a:solidFill>
                  <a:srgbClr val="CB2127"/>
                </a:solidFill>
                <a:latin typeface="Averia Serif Libre"/>
                <a:sym typeface="Averia Serif Libre"/>
              </a:rPr>
              <a:t>State Diagram</a:t>
            </a:r>
            <a:endParaRPr lang="en-US" sz="1200" dirty="0"/>
          </a:p>
        </p:txBody>
      </p:sp>
    </p:spTree>
    <p:extLst>
      <p:ext uri="{BB962C8B-B14F-4D97-AF65-F5344CB8AC3E}">
        <p14:creationId xmlns:p14="http://schemas.microsoft.com/office/powerpoint/2010/main" val="4270010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Class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1164893" y="662846"/>
            <a:ext cx="7104610" cy="4407758"/>
          </a:xfrm>
          <a:prstGeom prst="rect">
            <a:avLst/>
          </a:prstGeom>
        </p:spPr>
      </p:pic>
      <p:sp>
        <p:nvSpPr>
          <p:cNvPr id="8" name="Title 1"/>
          <p:cNvSpPr>
            <a:spLocks noGrp="1"/>
          </p:cNvSpPr>
          <p:nvPr>
            <p:ph type="title"/>
          </p:nvPr>
        </p:nvSpPr>
        <p:spPr>
          <a:xfrm>
            <a:off x="2464065" y="90617"/>
            <a:ext cx="4506265" cy="738354"/>
          </a:xfrm>
        </p:spPr>
        <p:txBody>
          <a:bodyPr/>
          <a:lstStyle/>
          <a:p>
            <a:r>
              <a:rPr lang="en-US" sz="3600" dirty="0"/>
              <a:t>Class Diagram</a:t>
            </a:r>
          </a:p>
        </p:txBody>
      </p:sp>
    </p:spTree>
    <p:extLst>
      <p:ext uri="{BB962C8B-B14F-4D97-AF65-F5344CB8AC3E}">
        <p14:creationId xmlns:p14="http://schemas.microsoft.com/office/powerpoint/2010/main" val="45458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6" name="Google Shape;556;p46"/>
          <p:cNvSpPr txBox="1">
            <a:spLocks noGrp="1"/>
          </p:cNvSpPr>
          <p:nvPr>
            <p:ph type="subTitle" idx="7"/>
          </p:nvPr>
        </p:nvSpPr>
        <p:spPr>
          <a:xfrm>
            <a:off x="213724" y="2062103"/>
            <a:ext cx="2571900"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a:t>
            </a:r>
            <a:endParaRPr sz="2000" dirty="0"/>
          </a:p>
        </p:txBody>
      </p:sp>
      <p:sp>
        <p:nvSpPr>
          <p:cNvPr id="557" name="Google Shape;557;p46"/>
          <p:cNvSpPr txBox="1">
            <a:spLocks noGrp="1"/>
          </p:cNvSpPr>
          <p:nvPr>
            <p:ph type="subTitle" idx="8"/>
          </p:nvPr>
        </p:nvSpPr>
        <p:spPr>
          <a:xfrm>
            <a:off x="2132779" y="2069477"/>
            <a:ext cx="1774248"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HTML</a:t>
            </a:r>
            <a:endParaRPr sz="2000" dirty="0"/>
          </a:p>
        </p:txBody>
      </p:sp>
      <p:sp>
        <p:nvSpPr>
          <p:cNvPr id="558" name="Google Shape;558;p46"/>
          <p:cNvSpPr txBox="1">
            <a:spLocks noGrp="1"/>
          </p:cNvSpPr>
          <p:nvPr>
            <p:ph type="subTitle" idx="9"/>
          </p:nvPr>
        </p:nvSpPr>
        <p:spPr>
          <a:xfrm>
            <a:off x="3759720" y="2079517"/>
            <a:ext cx="1516379"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React</a:t>
            </a:r>
            <a:endParaRPr sz="2000" dirty="0"/>
          </a:p>
        </p:txBody>
      </p:sp>
      <p:sp>
        <p:nvSpPr>
          <p:cNvPr id="559" name="Google Shape;559;p46"/>
          <p:cNvSpPr txBox="1">
            <a:spLocks noGrp="1"/>
          </p:cNvSpPr>
          <p:nvPr>
            <p:ph type="subTitle" idx="13"/>
          </p:nvPr>
        </p:nvSpPr>
        <p:spPr>
          <a:xfrm>
            <a:off x="631819" y="3296593"/>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MYsql</a:t>
            </a:r>
            <a:r>
              <a:rPr lang="en" dirty="0"/>
              <a:t> </a:t>
            </a:r>
            <a:endParaRPr dirty="0"/>
          </a:p>
        </p:txBody>
      </p:sp>
      <p:sp>
        <p:nvSpPr>
          <p:cNvPr id="562" name="Google Shape;562;p46"/>
          <p:cNvSpPr/>
          <p:nvPr/>
        </p:nvSpPr>
        <p:spPr>
          <a:xfrm>
            <a:off x="1193747" y="133346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6"/>
          <p:cNvSpPr/>
          <p:nvPr/>
        </p:nvSpPr>
        <p:spPr>
          <a:xfrm>
            <a:off x="2776044" y="133090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6"/>
          <p:cNvSpPr/>
          <p:nvPr/>
        </p:nvSpPr>
        <p:spPr>
          <a:xfrm>
            <a:off x="7120607" y="131294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65;p46"/>
          <p:cNvSpPr/>
          <p:nvPr/>
        </p:nvSpPr>
        <p:spPr>
          <a:xfrm>
            <a:off x="1175075" y="256834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6"/>
          <p:cNvSpPr/>
          <p:nvPr/>
        </p:nvSpPr>
        <p:spPr>
          <a:xfrm>
            <a:off x="2716959" y="255820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6"/>
          <p:cNvSpPr/>
          <p:nvPr/>
        </p:nvSpPr>
        <p:spPr>
          <a:xfrm>
            <a:off x="4087935" y="25650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7" name="Google Shape;219;p23"/>
          <p:cNvPicPr preferRelativeResize="0"/>
          <p:nvPr/>
        </p:nvPicPr>
        <p:blipFill>
          <a:blip r:embed="rId3">
            <a:alphaModFix/>
          </a:blip>
          <a:stretch>
            <a:fillRect/>
          </a:stretch>
        </p:blipFill>
        <p:spPr>
          <a:xfrm>
            <a:off x="1095287" y="1312135"/>
            <a:ext cx="859469" cy="726015"/>
          </a:xfrm>
          <a:prstGeom prst="ellipse">
            <a:avLst/>
          </a:prstGeom>
          <a:ln>
            <a:noFill/>
          </a:ln>
          <a:effectLst>
            <a:softEdge rad="112500"/>
          </a:effectLst>
        </p:spPr>
      </p:pic>
      <p:pic>
        <p:nvPicPr>
          <p:cNvPr id="58" name="Google Shape;220;p23"/>
          <p:cNvPicPr preferRelativeResize="0"/>
          <p:nvPr/>
        </p:nvPicPr>
        <p:blipFill>
          <a:blip r:embed="rId4">
            <a:alphaModFix/>
          </a:blip>
          <a:stretch>
            <a:fillRect/>
          </a:stretch>
        </p:blipFill>
        <p:spPr>
          <a:xfrm>
            <a:off x="2835679" y="1348120"/>
            <a:ext cx="569359" cy="678236"/>
          </a:xfrm>
          <a:prstGeom prst="ellipse">
            <a:avLst/>
          </a:prstGeom>
          <a:ln>
            <a:noFill/>
          </a:ln>
          <a:effectLst>
            <a:softEdge rad="112500"/>
          </a:effectLst>
        </p:spPr>
      </p:pic>
      <p:pic>
        <p:nvPicPr>
          <p:cNvPr id="59" name="Google Shape;221;p23"/>
          <p:cNvPicPr preferRelativeResize="0"/>
          <p:nvPr/>
        </p:nvPicPr>
        <p:blipFill>
          <a:blip r:embed="rId5">
            <a:alphaModFix/>
          </a:blip>
          <a:stretch>
            <a:fillRect/>
          </a:stretch>
        </p:blipFill>
        <p:spPr>
          <a:xfrm>
            <a:off x="4242521" y="1400923"/>
            <a:ext cx="726557" cy="625433"/>
          </a:xfrm>
          <a:prstGeom prst="ellipse">
            <a:avLst/>
          </a:prstGeom>
          <a:ln>
            <a:noFill/>
          </a:ln>
          <a:effectLst>
            <a:softEdge rad="112500"/>
          </a:effectLst>
        </p:spPr>
      </p:pic>
      <p:pic>
        <p:nvPicPr>
          <p:cNvPr id="3" name="Picture 2"/>
          <p:cNvPicPr>
            <a:picLocks noChangeAspect="1"/>
          </p:cNvPicPr>
          <p:nvPr/>
        </p:nvPicPr>
        <p:blipFill>
          <a:blip r:embed="rId6"/>
          <a:stretch>
            <a:fillRect/>
          </a:stretch>
        </p:blipFill>
        <p:spPr>
          <a:xfrm>
            <a:off x="5673415" y="1319236"/>
            <a:ext cx="664522" cy="664522"/>
          </a:xfrm>
          <a:prstGeom prst="rect">
            <a:avLst/>
          </a:prstGeom>
        </p:spPr>
      </p:pic>
      <p:pic>
        <p:nvPicPr>
          <p:cNvPr id="4" name="Picture 3"/>
          <p:cNvPicPr>
            <a:picLocks noChangeAspect="1"/>
          </p:cNvPicPr>
          <p:nvPr/>
        </p:nvPicPr>
        <p:blipFill>
          <a:blip r:embed="rId7"/>
          <a:stretch>
            <a:fillRect/>
          </a:stretch>
        </p:blipFill>
        <p:spPr>
          <a:xfrm>
            <a:off x="5662244" y="1337882"/>
            <a:ext cx="765197" cy="692705"/>
          </a:xfrm>
          <a:prstGeom prst="rect">
            <a:avLst/>
          </a:prstGeom>
        </p:spPr>
      </p:pic>
      <p:sp>
        <p:nvSpPr>
          <p:cNvPr id="63" name="Google Shape;558;p46"/>
          <p:cNvSpPr txBox="1">
            <a:spLocks noGrp="1"/>
          </p:cNvSpPr>
          <p:nvPr>
            <p:ph type="subTitle" idx="9"/>
          </p:nvPr>
        </p:nvSpPr>
        <p:spPr>
          <a:xfrm>
            <a:off x="5254249" y="2068557"/>
            <a:ext cx="1661503"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JavaScript</a:t>
            </a:r>
            <a:r>
              <a:rPr lang="en" dirty="0"/>
              <a:t> </a:t>
            </a:r>
            <a:endParaRPr dirty="0"/>
          </a:p>
        </p:txBody>
      </p:sp>
      <p:pic>
        <p:nvPicPr>
          <p:cNvPr id="7" name="Picture 6"/>
          <p:cNvPicPr>
            <a:picLocks noChangeAspect="1"/>
          </p:cNvPicPr>
          <p:nvPr/>
        </p:nvPicPr>
        <p:blipFill>
          <a:blip r:embed="rId6"/>
          <a:stretch>
            <a:fillRect/>
          </a:stretch>
        </p:blipFill>
        <p:spPr>
          <a:xfrm>
            <a:off x="5629819" y="2535569"/>
            <a:ext cx="664522" cy="664522"/>
          </a:xfrm>
          <a:prstGeom prst="rect">
            <a:avLst/>
          </a:prstGeom>
        </p:spPr>
      </p:pic>
      <p:pic>
        <p:nvPicPr>
          <p:cNvPr id="8" name="Picture 7"/>
          <p:cNvPicPr>
            <a:picLocks noChangeAspect="1"/>
          </p:cNvPicPr>
          <p:nvPr/>
        </p:nvPicPr>
        <p:blipFill>
          <a:blip r:embed="rId8"/>
          <a:stretch>
            <a:fillRect/>
          </a:stretch>
        </p:blipFill>
        <p:spPr>
          <a:xfrm>
            <a:off x="1215490" y="2623830"/>
            <a:ext cx="605481" cy="642076"/>
          </a:xfrm>
          <a:prstGeom prst="rect">
            <a:avLst/>
          </a:prstGeom>
          <a:ln>
            <a:noFill/>
          </a:ln>
          <a:effectLst>
            <a:softEdge rad="112500"/>
          </a:effectLst>
        </p:spPr>
      </p:pic>
      <p:pic>
        <p:nvPicPr>
          <p:cNvPr id="68" name="Google Shape;224;p23"/>
          <p:cNvPicPr preferRelativeResize="0"/>
          <p:nvPr/>
        </p:nvPicPr>
        <p:blipFill>
          <a:blip r:embed="rId9">
            <a:alphaModFix/>
          </a:blip>
          <a:stretch>
            <a:fillRect/>
          </a:stretch>
        </p:blipFill>
        <p:spPr>
          <a:xfrm>
            <a:off x="2687863" y="2539862"/>
            <a:ext cx="707392" cy="752872"/>
          </a:xfrm>
          <a:prstGeom prst="ellipse">
            <a:avLst/>
          </a:prstGeom>
          <a:ln>
            <a:noFill/>
          </a:ln>
          <a:effectLst>
            <a:softEdge rad="112500"/>
          </a:effectLst>
        </p:spPr>
      </p:pic>
      <p:pic>
        <p:nvPicPr>
          <p:cNvPr id="69" name="Google Shape;225;p23"/>
          <p:cNvPicPr preferRelativeResize="0"/>
          <p:nvPr/>
        </p:nvPicPr>
        <p:blipFill>
          <a:blip r:embed="rId10">
            <a:alphaModFix/>
          </a:blip>
          <a:stretch>
            <a:fillRect/>
          </a:stretch>
        </p:blipFill>
        <p:spPr>
          <a:xfrm>
            <a:off x="4027377" y="2542626"/>
            <a:ext cx="891132" cy="822160"/>
          </a:xfrm>
          <a:prstGeom prst="ellipse">
            <a:avLst/>
          </a:prstGeom>
          <a:ln>
            <a:noFill/>
          </a:ln>
          <a:effectLst>
            <a:softEdge rad="112500"/>
          </a:effectLst>
        </p:spPr>
      </p:pic>
      <p:pic>
        <p:nvPicPr>
          <p:cNvPr id="70" name="Google Shape;226;p23"/>
          <p:cNvPicPr preferRelativeResize="0"/>
          <p:nvPr/>
        </p:nvPicPr>
        <p:blipFill>
          <a:blip r:embed="rId11">
            <a:alphaModFix/>
          </a:blip>
          <a:stretch>
            <a:fillRect/>
          </a:stretch>
        </p:blipFill>
        <p:spPr>
          <a:xfrm>
            <a:off x="5673415" y="2624633"/>
            <a:ext cx="599790" cy="603670"/>
          </a:xfrm>
          <a:prstGeom prst="ellipse">
            <a:avLst/>
          </a:prstGeom>
          <a:ln>
            <a:noFill/>
          </a:ln>
          <a:effectLst>
            <a:softEdge rad="112500"/>
          </a:effectLst>
        </p:spPr>
      </p:pic>
      <p:sp>
        <p:nvSpPr>
          <p:cNvPr id="71" name="Google Shape;559;p46"/>
          <p:cNvSpPr txBox="1">
            <a:spLocks noGrp="1"/>
          </p:cNvSpPr>
          <p:nvPr>
            <p:ph type="subTitle" idx="13"/>
          </p:nvPr>
        </p:nvSpPr>
        <p:spPr>
          <a:xfrm>
            <a:off x="5186165" y="3364786"/>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Jira Board</a:t>
            </a:r>
            <a:r>
              <a:rPr lang="en" dirty="0"/>
              <a:t> </a:t>
            </a:r>
            <a:endParaRPr dirty="0"/>
          </a:p>
        </p:txBody>
      </p:sp>
      <p:sp>
        <p:nvSpPr>
          <p:cNvPr id="72" name="Google Shape;559;p46"/>
          <p:cNvSpPr txBox="1">
            <a:spLocks noGrp="1"/>
          </p:cNvSpPr>
          <p:nvPr>
            <p:ph type="subTitle" idx="13"/>
          </p:nvPr>
        </p:nvSpPr>
        <p:spPr>
          <a:xfrm>
            <a:off x="3604292" y="3368247"/>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GitHub</a:t>
            </a:r>
            <a:r>
              <a:rPr lang="en" dirty="0"/>
              <a:t> </a:t>
            </a:r>
            <a:endParaRPr dirty="0"/>
          </a:p>
        </p:txBody>
      </p:sp>
      <p:sp>
        <p:nvSpPr>
          <p:cNvPr id="73" name="Google Shape;559;p46"/>
          <p:cNvSpPr txBox="1">
            <a:spLocks noGrp="1"/>
          </p:cNvSpPr>
          <p:nvPr>
            <p:ph type="subTitle" idx="13"/>
          </p:nvPr>
        </p:nvSpPr>
        <p:spPr>
          <a:xfrm>
            <a:off x="2044791" y="3362584"/>
            <a:ext cx="1730192" cy="6998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VisualStudio Code </a:t>
            </a:r>
            <a:endParaRPr sz="2000" dirty="0"/>
          </a:p>
        </p:txBody>
      </p:sp>
      <p:sp>
        <p:nvSpPr>
          <p:cNvPr id="6" name="Google Shape;564;p46">
            <a:extLst>
              <a:ext uri="{FF2B5EF4-FFF2-40B4-BE49-F238E27FC236}">
                <a16:creationId xmlns:a16="http://schemas.microsoft.com/office/drawing/2014/main" id="{6F4C465E-D98A-AA5D-09C5-9A127991E6D1}"/>
              </a:ext>
            </a:extLst>
          </p:cNvPr>
          <p:cNvSpPr/>
          <p:nvPr/>
        </p:nvSpPr>
        <p:spPr>
          <a:xfrm>
            <a:off x="4273001" y="13378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8;p46">
            <a:extLst>
              <a:ext uri="{FF2B5EF4-FFF2-40B4-BE49-F238E27FC236}">
                <a16:creationId xmlns:a16="http://schemas.microsoft.com/office/drawing/2014/main" id="{A1210036-B4AE-402F-F8D7-A20A0B1E03E3}"/>
              </a:ext>
            </a:extLst>
          </p:cNvPr>
          <p:cNvSpPr txBox="1">
            <a:spLocks/>
          </p:cNvSpPr>
          <p:nvPr/>
        </p:nvSpPr>
        <p:spPr>
          <a:xfrm>
            <a:off x="6698275" y="2065096"/>
            <a:ext cx="1661503" cy="4020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NodeJS</a:t>
            </a:r>
            <a:r>
              <a:rPr lang="en-US" dirty="0"/>
              <a:t> </a:t>
            </a:r>
          </a:p>
        </p:txBody>
      </p:sp>
      <p:pic>
        <p:nvPicPr>
          <p:cNvPr id="13" name="Picture 12" descr="A green and white logo&#10;&#10;Description automatically generated">
            <a:extLst>
              <a:ext uri="{FF2B5EF4-FFF2-40B4-BE49-F238E27FC236}">
                <a16:creationId xmlns:a16="http://schemas.microsoft.com/office/drawing/2014/main" id="{F5448B2C-426C-37B5-9D77-AB736B3FC0AB}"/>
              </a:ext>
            </a:extLst>
          </p:cNvPr>
          <p:cNvPicPr>
            <a:picLocks noChangeAspect="1"/>
          </p:cNvPicPr>
          <p:nvPr/>
        </p:nvPicPr>
        <p:blipFill>
          <a:blip r:embed="rId12"/>
          <a:stretch>
            <a:fillRect/>
          </a:stretch>
        </p:blipFill>
        <p:spPr>
          <a:xfrm>
            <a:off x="7341155" y="2692410"/>
            <a:ext cx="326639" cy="402017"/>
          </a:xfrm>
          <a:prstGeom prst="rect">
            <a:avLst/>
          </a:prstGeom>
        </p:spPr>
      </p:pic>
      <p:pic>
        <p:nvPicPr>
          <p:cNvPr id="14" name="Picture 13">
            <a:extLst>
              <a:ext uri="{FF2B5EF4-FFF2-40B4-BE49-F238E27FC236}">
                <a16:creationId xmlns:a16="http://schemas.microsoft.com/office/drawing/2014/main" id="{A1E57170-D494-26C5-C765-7A0104DDFD22}"/>
              </a:ext>
            </a:extLst>
          </p:cNvPr>
          <p:cNvPicPr>
            <a:picLocks noChangeAspect="1"/>
          </p:cNvPicPr>
          <p:nvPr/>
        </p:nvPicPr>
        <p:blipFill>
          <a:blip r:embed="rId6"/>
          <a:stretch>
            <a:fillRect/>
          </a:stretch>
        </p:blipFill>
        <p:spPr>
          <a:xfrm>
            <a:off x="7170718" y="2549051"/>
            <a:ext cx="667512" cy="667512"/>
          </a:xfrm>
          <a:prstGeom prst="rect">
            <a:avLst/>
          </a:prstGeom>
        </p:spPr>
      </p:pic>
      <p:sp>
        <p:nvSpPr>
          <p:cNvPr id="17" name="Google Shape;559;p46">
            <a:extLst>
              <a:ext uri="{FF2B5EF4-FFF2-40B4-BE49-F238E27FC236}">
                <a16:creationId xmlns:a16="http://schemas.microsoft.com/office/drawing/2014/main" id="{426DB8A4-A369-99E2-3F2C-B3DB342D778C}"/>
              </a:ext>
            </a:extLst>
          </p:cNvPr>
          <p:cNvSpPr txBox="1">
            <a:spLocks/>
          </p:cNvSpPr>
          <p:nvPr/>
        </p:nvSpPr>
        <p:spPr>
          <a:xfrm>
            <a:off x="6661170" y="3361325"/>
            <a:ext cx="1735711" cy="42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Figma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1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43290" y="416446"/>
            <a:ext cx="553357"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pic>
        <p:nvPicPr>
          <p:cNvPr id="21" name="Picture 20" descr="A green diamond shaped logo&#10;&#10;Description automatically generated">
            <a:extLst>
              <a:ext uri="{FF2B5EF4-FFF2-40B4-BE49-F238E27FC236}">
                <a16:creationId xmlns:a16="http://schemas.microsoft.com/office/drawing/2014/main" id="{BFB19580-A160-680D-2EA7-DF4F7D83B67B}"/>
              </a:ext>
            </a:extLst>
          </p:cNvPr>
          <p:cNvPicPr>
            <a:picLocks noChangeAspect="1"/>
          </p:cNvPicPr>
          <p:nvPr/>
        </p:nvPicPr>
        <p:blipFill>
          <a:blip r:embed="rId14"/>
          <a:stretch>
            <a:fillRect/>
          </a:stretch>
        </p:blipFill>
        <p:spPr>
          <a:xfrm>
            <a:off x="7260344" y="1393077"/>
            <a:ext cx="407450" cy="488940"/>
          </a:xfrm>
          <a:prstGeom prst="rect">
            <a:avLst/>
          </a:prstGeom>
        </p:spPr>
      </p:pic>
    </p:spTree>
    <p:extLst>
      <p:ext uri="{BB962C8B-B14F-4D97-AF65-F5344CB8AC3E}">
        <p14:creationId xmlns:p14="http://schemas.microsoft.com/office/powerpoint/2010/main" val="350452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52946" y="1141787"/>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Technologies and Languages</a:t>
            </a:r>
            <a:endParaRPr sz="2000" dirty="0"/>
          </a:p>
        </p:txBody>
      </p:sp>
      <p:sp>
        <p:nvSpPr>
          <p:cNvPr id="405" name="Google Shape;405;p37"/>
          <p:cNvSpPr txBox="1">
            <a:spLocks noGrp="1"/>
          </p:cNvSpPr>
          <p:nvPr>
            <p:ph type="subTitle" idx="13"/>
          </p:nvPr>
        </p:nvSpPr>
        <p:spPr>
          <a:xfrm>
            <a:off x="5254798" y="934607"/>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Algorithms</a:t>
            </a:r>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pic>
        <p:nvPicPr>
          <p:cNvPr id="28" name="Google Shape;410;p37"/>
          <p:cNvPicPr preferRelativeResize="0"/>
          <p:nvPr/>
        </p:nvPicPr>
        <p:blipFill rotWithShape="1">
          <a:blip r:embed="rId3">
            <a:alphaModFix/>
          </a:blip>
          <a:srcRect t="49657"/>
          <a:stretch/>
        </p:blipFill>
        <p:spPr>
          <a:xfrm>
            <a:off x="898685" y="3274045"/>
            <a:ext cx="822417" cy="541412"/>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14</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16</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37" name="Google Shape;404;p37"/>
          <p:cNvSpPr txBox="1">
            <a:spLocks noGrp="1"/>
          </p:cNvSpPr>
          <p:nvPr>
            <p:ph type="subTitle" idx="9"/>
          </p:nvPr>
        </p:nvSpPr>
        <p:spPr>
          <a:xfrm>
            <a:off x="5289873" y="1629183"/>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 Burndown Chart</a:t>
            </a:r>
            <a:endParaRPr sz="2000" dirty="0"/>
          </a:p>
        </p:txBody>
      </p:sp>
      <p:sp>
        <p:nvSpPr>
          <p:cNvPr id="38" name="Google Shape;404;p37"/>
          <p:cNvSpPr txBox="1">
            <a:spLocks noGrp="1"/>
          </p:cNvSpPr>
          <p:nvPr>
            <p:ph type="subTitle" idx="9"/>
          </p:nvPr>
        </p:nvSpPr>
        <p:spPr>
          <a:xfrm>
            <a:off x="1762988" y="2459730"/>
            <a:ext cx="286327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WebApp Screenshots</a:t>
            </a:r>
          </a:p>
        </p:txBody>
      </p:sp>
      <p:sp>
        <p:nvSpPr>
          <p:cNvPr id="27" name="Google Shape;404;p37"/>
          <p:cNvSpPr txBox="1">
            <a:spLocks noGrp="1"/>
          </p:cNvSpPr>
          <p:nvPr>
            <p:ph type="subTitle" idx="9"/>
          </p:nvPr>
        </p:nvSpPr>
        <p:spPr>
          <a:xfrm>
            <a:off x="1721102" y="3516663"/>
            <a:ext cx="2808303" cy="400111"/>
          </a:xfrm>
          <a:prstGeom prst="rect">
            <a:avLst/>
          </a:prstGeom>
        </p:spPr>
        <p:txBody>
          <a:bodyPr spcFirstLastPara="1" wrap="square" lIns="91425" tIns="91425" rIns="91425" bIns="91425" anchor="b" anchorCtr="0">
            <a:noAutofit/>
          </a:bodyPr>
          <a:lstStyle/>
          <a:p>
            <a:pPr marL="0" lvl="0" indent="0"/>
            <a:r>
              <a:rPr lang="en-US" sz="2000" dirty="0"/>
              <a:t>Improvements from last feedback</a:t>
            </a:r>
            <a:endParaRPr sz="1400" dirty="0"/>
          </a:p>
        </p:txBody>
      </p:sp>
      <p:pic>
        <p:nvPicPr>
          <p:cNvPr id="21" name="Google Shape;410;p37">
            <a:extLst>
              <a:ext uri="{FF2B5EF4-FFF2-40B4-BE49-F238E27FC236}">
                <a16:creationId xmlns:a16="http://schemas.microsoft.com/office/drawing/2014/main" id="{FE42287B-77EC-75C4-90F8-BC0D301D5A55}"/>
              </a:ext>
            </a:extLst>
          </p:cNvPr>
          <p:cNvPicPr preferRelativeResize="0"/>
          <p:nvPr/>
        </p:nvPicPr>
        <p:blipFill rotWithShape="1">
          <a:blip r:embed="rId3">
            <a:alphaModFix/>
          </a:blip>
          <a:srcRect t="49657"/>
          <a:stretch/>
        </p:blipFill>
        <p:spPr>
          <a:xfrm>
            <a:off x="932937" y="2368387"/>
            <a:ext cx="898770" cy="541412"/>
          </a:xfrm>
          <a:prstGeom prst="rect">
            <a:avLst/>
          </a:prstGeom>
          <a:noFill/>
          <a:ln>
            <a:noFill/>
          </a:ln>
        </p:spPr>
      </p:pic>
      <p:sp>
        <p:nvSpPr>
          <p:cNvPr id="22" name="Google Shape;412;p37">
            <a:extLst>
              <a:ext uri="{FF2B5EF4-FFF2-40B4-BE49-F238E27FC236}">
                <a16:creationId xmlns:a16="http://schemas.microsoft.com/office/drawing/2014/main" id="{17B43FE6-07FD-3513-EA7A-8EE1A925148A}"/>
              </a:ext>
            </a:extLst>
          </p:cNvPr>
          <p:cNvSpPr txBox="1">
            <a:spLocks/>
          </p:cNvSpPr>
          <p:nvPr/>
        </p:nvSpPr>
        <p:spPr>
          <a:xfrm>
            <a:off x="1032098" y="246128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17</a:t>
            </a:r>
          </a:p>
        </p:txBody>
      </p:sp>
      <p:sp>
        <p:nvSpPr>
          <p:cNvPr id="23" name="Google Shape;404;p37">
            <a:extLst>
              <a:ext uri="{FF2B5EF4-FFF2-40B4-BE49-F238E27FC236}">
                <a16:creationId xmlns:a16="http://schemas.microsoft.com/office/drawing/2014/main" id="{DAA537A5-53E2-5CFC-9A3A-381226E08846}"/>
              </a:ext>
            </a:extLst>
          </p:cNvPr>
          <p:cNvSpPr txBox="1">
            <a:spLocks/>
          </p:cNvSpPr>
          <p:nvPr/>
        </p:nvSpPr>
        <p:spPr>
          <a:xfrm>
            <a:off x="5401141" y="2426023"/>
            <a:ext cx="2330632"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err="1"/>
              <a:t>Github</a:t>
            </a:r>
            <a:r>
              <a:rPr lang="en" sz="2000" dirty="0"/>
              <a:t> Link</a:t>
            </a:r>
          </a:p>
        </p:txBody>
      </p:sp>
      <p:pic>
        <p:nvPicPr>
          <p:cNvPr id="24" name="Google Shape;410;p37">
            <a:extLst>
              <a:ext uri="{FF2B5EF4-FFF2-40B4-BE49-F238E27FC236}">
                <a16:creationId xmlns:a16="http://schemas.microsoft.com/office/drawing/2014/main" id="{51B83695-BA34-90C6-780C-62D2793E6822}"/>
              </a:ext>
            </a:extLst>
          </p:cNvPr>
          <p:cNvPicPr preferRelativeResize="0"/>
          <p:nvPr/>
        </p:nvPicPr>
        <p:blipFill rotWithShape="1">
          <a:blip r:embed="rId3">
            <a:alphaModFix/>
          </a:blip>
          <a:srcRect t="49657"/>
          <a:stretch/>
        </p:blipFill>
        <p:spPr>
          <a:xfrm>
            <a:off x="4344861" y="2312818"/>
            <a:ext cx="822417" cy="541412"/>
          </a:xfrm>
          <a:prstGeom prst="rect">
            <a:avLst/>
          </a:prstGeom>
          <a:noFill/>
          <a:ln>
            <a:noFill/>
          </a:ln>
        </p:spPr>
      </p:pic>
      <p:sp>
        <p:nvSpPr>
          <p:cNvPr id="25" name="Google Shape;412;p37">
            <a:extLst>
              <a:ext uri="{FF2B5EF4-FFF2-40B4-BE49-F238E27FC236}">
                <a16:creationId xmlns:a16="http://schemas.microsoft.com/office/drawing/2014/main" id="{087BF44E-0FA0-8153-8797-7923204A8E6D}"/>
              </a:ext>
            </a:extLst>
          </p:cNvPr>
          <p:cNvSpPr txBox="1">
            <a:spLocks/>
          </p:cNvSpPr>
          <p:nvPr/>
        </p:nvSpPr>
        <p:spPr>
          <a:xfrm>
            <a:off x="4404817" y="2406007"/>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18</a:t>
            </a:r>
          </a:p>
        </p:txBody>
      </p:sp>
      <p:sp>
        <p:nvSpPr>
          <p:cNvPr id="26" name="Google Shape;412;p37">
            <a:extLst>
              <a:ext uri="{FF2B5EF4-FFF2-40B4-BE49-F238E27FC236}">
                <a16:creationId xmlns:a16="http://schemas.microsoft.com/office/drawing/2014/main" id="{35E280B0-7613-12A1-82C6-F7AA5E22E3C5}"/>
              </a:ext>
            </a:extLst>
          </p:cNvPr>
          <p:cNvSpPr txBox="1">
            <a:spLocks/>
          </p:cNvSpPr>
          <p:nvPr/>
        </p:nvSpPr>
        <p:spPr>
          <a:xfrm>
            <a:off x="949721" y="335247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19</a:t>
            </a:r>
          </a:p>
        </p:txBody>
      </p:sp>
      <p:sp>
        <p:nvSpPr>
          <p:cNvPr id="45" name="Google Shape;404;p37">
            <a:extLst>
              <a:ext uri="{FF2B5EF4-FFF2-40B4-BE49-F238E27FC236}">
                <a16:creationId xmlns:a16="http://schemas.microsoft.com/office/drawing/2014/main" id="{B8AD7B56-C9DB-CCB5-3FE4-D7624611DFDA}"/>
              </a:ext>
            </a:extLst>
          </p:cNvPr>
          <p:cNvSpPr txBox="1">
            <a:spLocks/>
          </p:cNvSpPr>
          <p:nvPr/>
        </p:nvSpPr>
        <p:spPr>
          <a:xfrm>
            <a:off x="1862149" y="1666990"/>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Retrospective</a:t>
            </a:r>
          </a:p>
        </p:txBody>
      </p:sp>
    </p:spTree>
    <p:extLst>
      <p:ext uri="{BB962C8B-B14F-4D97-AF65-F5344CB8AC3E}">
        <p14:creationId xmlns:p14="http://schemas.microsoft.com/office/powerpoint/2010/main" val="3517112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720000" y="764345"/>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760740" y="844789"/>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23042" y="971913"/>
            <a:ext cx="56297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14</a:t>
            </a:r>
          </a:p>
        </p:txBody>
      </p:sp>
      <p:sp>
        <p:nvSpPr>
          <p:cNvPr id="27" name="Subtitle 26">
            <a:extLst>
              <a:ext uri="{FF2B5EF4-FFF2-40B4-BE49-F238E27FC236}">
                <a16:creationId xmlns:a16="http://schemas.microsoft.com/office/drawing/2014/main" id="{F5274E52-843E-F4CD-08E6-28F3D0F88649}"/>
              </a:ext>
            </a:extLst>
          </p:cNvPr>
          <p:cNvSpPr>
            <a:spLocks noGrp="1"/>
          </p:cNvSpPr>
          <p:nvPr>
            <p:ph type="subTitle" idx="7"/>
          </p:nvPr>
        </p:nvSpPr>
        <p:spPr>
          <a:xfrm>
            <a:off x="1803418" y="2510336"/>
            <a:ext cx="1449984" cy="506375"/>
          </a:xfrm>
        </p:spPr>
        <p:txBody>
          <a:bodyPr/>
          <a:lstStyle/>
          <a:p>
            <a:pPr marL="139700" indent="0" algn="l"/>
            <a:r>
              <a:rPr lang="en-US" sz="1600" dirty="0"/>
              <a:t>Scikit Learn </a:t>
            </a:r>
          </a:p>
        </p:txBody>
      </p:sp>
      <p:sp>
        <p:nvSpPr>
          <p:cNvPr id="31" name="Google Shape;564;p46">
            <a:extLst>
              <a:ext uri="{FF2B5EF4-FFF2-40B4-BE49-F238E27FC236}">
                <a16:creationId xmlns:a16="http://schemas.microsoft.com/office/drawing/2014/main" id="{5D752F62-F4CE-E28E-E8C3-72632FCFF49D}"/>
              </a:ext>
            </a:extLst>
          </p:cNvPr>
          <p:cNvSpPr/>
          <p:nvPr/>
        </p:nvSpPr>
        <p:spPr>
          <a:xfrm>
            <a:off x="2163090" y="1808750"/>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7" name="Picture 36" descr="A green and white logo&#10;&#10;Description automatically generated">
            <a:extLst>
              <a:ext uri="{FF2B5EF4-FFF2-40B4-BE49-F238E27FC236}">
                <a16:creationId xmlns:a16="http://schemas.microsoft.com/office/drawing/2014/main" id="{DCDAF8D7-A43F-3C6F-2D8A-57C65731847E}"/>
              </a:ext>
            </a:extLst>
          </p:cNvPr>
          <p:cNvPicPr>
            <a:picLocks noChangeAspect="1"/>
          </p:cNvPicPr>
          <p:nvPr/>
        </p:nvPicPr>
        <p:blipFill>
          <a:blip r:embed="rId4"/>
          <a:stretch>
            <a:fillRect/>
          </a:stretch>
        </p:blipFill>
        <p:spPr>
          <a:xfrm>
            <a:off x="5132848" y="1995581"/>
            <a:ext cx="459246" cy="427416"/>
          </a:xfrm>
          <a:prstGeom prst="rect">
            <a:avLst/>
          </a:prstGeom>
        </p:spPr>
      </p:pic>
      <p:sp>
        <p:nvSpPr>
          <p:cNvPr id="38" name="Google Shape;564;p46">
            <a:extLst>
              <a:ext uri="{FF2B5EF4-FFF2-40B4-BE49-F238E27FC236}">
                <a16:creationId xmlns:a16="http://schemas.microsoft.com/office/drawing/2014/main" id="{E5E12A1F-5681-FE4E-C519-1ED0172595ED}"/>
              </a:ext>
            </a:extLst>
          </p:cNvPr>
          <p:cNvSpPr/>
          <p:nvPr/>
        </p:nvSpPr>
        <p:spPr>
          <a:xfrm>
            <a:off x="3581060" y="1807269"/>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564;p46">
            <a:extLst>
              <a:ext uri="{FF2B5EF4-FFF2-40B4-BE49-F238E27FC236}">
                <a16:creationId xmlns:a16="http://schemas.microsoft.com/office/drawing/2014/main" id="{8C01620D-9291-E77D-4CA9-777E1C68A5A6}"/>
              </a:ext>
            </a:extLst>
          </p:cNvPr>
          <p:cNvSpPr/>
          <p:nvPr/>
        </p:nvSpPr>
        <p:spPr>
          <a:xfrm>
            <a:off x="4999030" y="1837683"/>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564;p46">
            <a:extLst>
              <a:ext uri="{FF2B5EF4-FFF2-40B4-BE49-F238E27FC236}">
                <a16:creationId xmlns:a16="http://schemas.microsoft.com/office/drawing/2014/main" id="{F81540FF-A102-8999-5F8B-83A7320EB676}"/>
              </a:ext>
            </a:extLst>
          </p:cNvPr>
          <p:cNvSpPr/>
          <p:nvPr/>
        </p:nvSpPr>
        <p:spPr>
          <a:xfrm>
            <a:off x="6221281" y="1837683"/>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2" name="Picture 41" descr="A green circle with a dot&#10;&#10;Description automatically generated">
            <a:extLst>
              <a:ext uri="{FF2B5EF4-FFF2-40B4-BE49-F238E27FC236}">
                <a16:creationId xmlns:a16="http://schemas.microsoft.com/office/drawing/2014/main" id="{C0AFCB49-A03F-BCA0-4FFE-B69C0A012EA4}"/>
              </a:ext>
            </a:extLst>
          </p:cNvPr>
          <p:cNvPicPr>
            <a:picLocks noChangeAspect="1"/>
          </p:cNvPicPr>
          <p:nvPr/>
        </p:nvPicPr>
        <p:blipFill>
          <a:blip r:embed="rId5"/>
          <a:stretch>
            <a:fillRect/>
          </a:stretch>
        </p:blipFill>
        <p:spPr>
          <a:xfrm>
            <a:off x="3722505" y="1926797"/>
            <a:ext cx="479198" cy="445986"/>
          </a:xfrm>
          <a:prstGeom prst="rect">
            <a:avLst/>
          </a:prstGeom>
        </p:spPr>
      </p:pic>
      <p:pic>
        <p:nvPicPr>
          <p:cNvPr id="44" name="Picture 43" descr="A green logo with a white background&#10;&#10;Description automatically generated">
            <a:extLst>
              <a:ext uri="{FF2B5EF4-FFF2-40B4-BE49-F238E27FC236}">
                <a16:creationId xmlns:a16="http://schemas.microsoft.com/office/drawing/2014/main" id="{3CC7E898-26D1-66D3-EB0C-38736BA5D2FD}"/>
              </a:ext>
            </a:extLst>
          </p:cNvPr>
          <p:cNvPicPr>
            <a:picLocks noChangeAspect="1"/>
          </p:cNvPicPr>
          <p:nvPr/>
        </p:nvPicPr>
        <p:blipFill>
          <a:blip r:embed="rId6"/>
          <a:stretch>
            <a:fillRect/>
          </a:stretch>
        </p:blipFill>
        <p:spPr>
          <a:xfrm>
            <a:off x="6374903" y="2021371"/>
            <a:ext cx="431534" cy="401626"/>
          </a:xfrm>
          <a:prstGeom prst="rect">
            <a:avLst/>
          </a:prstGeom>
        </p:spPr>
      </p:pic>
      <p:pic>
        <p:nvPicPr>
          <p:cNvPr id="48" name="Picture 47" descr="A green circle with white text&#10;&#10;Description automatically generated">
            <a:extLst>
              <a:ext uri="{FF2B5EF4-FFF2-40B4-BE49-F238E27FC236}">
                <a16:creationId xmlns:a16="http://schemas.microsoft.com/office/drawing/2014/main" id="{D53B206C-16FA-F0D7-F0E8-E6BE259DACDD}"/>
              </a:ext>
            </a:extLst>
          </p:cNvPr>
          <p:cNvPicPr>
            <a:picLocks noChangeAspect="1"/>
          </p:cNvPicPr>
          <p:nvPr/>
        </p:nvPicPr>
        <p:blipFill>
          <a:blip r:embed="rId7"/>
          <a:stretch>
            <a:fillRect/>
          </a:stretch>
        </p:blipFill>
        <p:spPr>
          <a:xfrm>
            <a:off x="2260119" y="1995581"/>
            <a:ext cx="536583" cy="377202"/>
          </a:xfrm>
          <a:prstGeom prst="rect">
            <a:avLst/>
          </a:prstGeom>
        </p:spPr>
      </p:pic>
      <p:sp>
        <p:nvSpPr>
          <p:cNvPr id="51" name="Subtitle 26">
            <a:extLst>
              <a:ext uri="{FF2B5EF4-FFF2-40B4-BE49-F238E27FC236}">
                <a16:creationId xmlns:a16="http://schemas.microsoft.com/office/drawing/2014/main" id="{9F822F78-ADF3-FBAC-2F9E-1C7033C201CB}"/>
              </a:ext>
            </a:extLst>
          </p:cNvPr>
          <p:cNvSpPr txBox="1">
            <a:spLocks/>
          </p:cNvSpPr>
          <p:nvPr/>
        </p:nvSpPr>
        <p:spPr>
          <a:xfrm>
            <a:off x="3368271" y="2510336"/>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PyTorch</a:t>
            </a:r>
            <a:endParaRPr lang="en-US" sz="1600" dirty="0"/>
          </a:p>
        </p:txBody>
      </p:sp>
      <p:sp>
        <p:nvSpPr>
          <p:cNvPr id="52" name="Subtitle 26">
            <a:extLst>
              <a:ext uri="{FF2B5EF4-FFF2-40B4-BE49-F238E27FC236}">
                <a16:creationId xmlns:a16="http://schemas.microsoft.com/office/drawing/2014/main" id="{822BFE6D-C163-C425-80C7-BAC042631515}"/>
              </a:ext>
            </a:extLst>
          </p:cNvPr>
          <p:cNvSpPr txBox="1">
            <a:spLocks/>
          </p:cNvSpPr>
          <p:nvPr/>
        </p:nvSpPr>
        <p:spPr>
          <a:xfrm>
            <a:off x="4637479" y="2481611"/>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SpringBoot</a:t>
            </a:r>
            <a:endParaRPr lang="en-US" sz="1600" dirty="0"/>
          </a:p>
        </p:txBody>
      </p:sp>
      <p:sp>
        <p:nvSpPr>
          <p:cNvPr id="53" name="Subtitle 26">
            <a:extLst>
              <a:ext uri="{FF2B5EF4-FFF2-40B4-BE49-F238E27FC236}">
                <a16:creationId xmlns:a16="http://schemas.microsoft.com/office/drawing/2014/main" id="{E83C95A9-BD9D-B0BF-4E02-B2117A1840A7}"/>
              </a:ext>
            </a:extLst>
          </p:cNvPr>
          <p:cNvSpPr txBox="1">
            <a:spLocks/>
          </p:cNvSpPr>
          <p:nvPr/>
        </p:nvSpPr>
        <p:spPr>
          <a:xfrm>
            <a:off x="6099360" y="2486072"/>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django</a:t>
            </a:r>
            <a:endParaRPr lang="en-US" sz="1600" dirty="0"/>
          </a:p>
        </p:txBody>
      </p:sp>
      <p:sp>
        <p:nvSpPr>
          <p:cNvPr id="2" name="TextBox 1">
            <a:extLst>
              <a:ext uri="{FF2B5EF4-FFF2-40B4-BE49-F238E27FC236}">
                <a16:creationId xmlns:a16="http://schemas.microsoft.com/office/drawing/2014/main" id="{B296BBF5-A04E-68B2-0AA3-8F24035E1F57}"/>
              </a:ext>
            </a:extLst>
          </p:cNvPr>
          <p:cNvSpPr txBox="1"/>
          <p:nvPr/>
        </p:nvSpPr>
        <p:spPr>
          <a:xfrm>
            <a:off x="1689092" y="3252801"/>
            <a:ext cx="3307316" cy="954107"/>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K-Nearest </a:t>
            </a:r>
            <a:r>
              <a:rPr lang="en-US" dirty="0" err="1">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Neighbours</a:t>
            </a:r>
            <a:endPar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Logistic Regression</a:t>
            </a:r>
          </a:p>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Decision trees </a:t>
            </a:r>
          </a:p>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Long Short Term Memory Networks</a:t>
            </a:r>
          </a:p>
        </p:txBody>
      </p:sp>
    </p:spTree>
    <p:extLst>
      <p:ext uri="{BB962C8B-B14F-4D97-AF65-F5344CB8AC3E}">
        <p14:creationId xmlns:p14="http://schemas.microsoft.com/office/powerpoint/2010/main" val="2945384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80165" y="487344"/>
            <a:ext cx="553357"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15</a:t>
            </a:r>
          </a:p>
        </p:txBody>
      </p:sp>
      <p:pic>
        <p:nvPicPr>
          <p:cNvPr id="7" name="Picture 6" descr="A screenshot of a computer screen&#10;&#10;Description automatically generated">
            <a:extLst>
              <a:ext uri="{FF2B5EF4-FFF2-40B4-BE49-F238E27FC236}">
                <a16:creationId xmlns:a16="http://schemas.microsoft.com/office/drawing/2014/main" id="{469D1C4E-B8BF-1BD7-D8E6-9AEC2F1788C7}"/>
              </a:ext>
            </a:extLst>
          </p:cNvPr>
          <p:cNvPicPr>
            <a:picLocks noChangeAspect="1"/>
          </p:cNvPicPr>
          <p:nvPr/>
        </p:nvPicPr>
        <p:blipFill>
          <a:blip r:embed="rId4"/>
          <a:stretch>
            <a:fillRect/>
          </a:stretch>
        </p:blipFill>
        <p:spPr>
          <a:xfrm>
            <a:off x="872627" y="1273108"/>
            <a:ext cx="7369889" cy="3223648"/>
          </a:xfrm>
          <a:prstGeom prst="rect">
            <a:avLst/>
          </a:prstGeom>
        </p:spPr>
      </p:pic>
    </p:spTree>
    <p:extLst>
      <p:ext uri="{BB962C8B-B14F-4D97-AF65-F5344CB8AC3E}">
        <p14:creationId xmlns:p14="http://schemas.microsoft.com/office/powerpoint/2010/main" val="233766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40" name="Google Shape;640;p50"/>
          <p:cNvSpPr txBox="1">
            <a:spLocks noGrp="1"/>
          </p:cNvSpPr>
          <p:nvPr>
            <p:ph type="title"/>
          </p:nvPr>
        </p:nvSpPr>
        <p:spPr>
          <a:xfrm>
            <a:off x="1194230" y="24334"/>
            <a:ext cx="3920180" cy="6739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BurnDown Chart</a:t>
            </a:r>
            <a:endParaRPr dirty="0"/>
          </a:p>
        </p:txBody>
      </p:sp>
      <p:pic>
        <p:nvPicPr>
          <p:cNvPr id="6" name="Picture 5"/>
          <p:cNvPicPr>
            <a:picLocks noChangeAspect="1"/>
          </p:cNvPicPr>
          <p:nvPr/>
        </p:nvPicPr>
        <p:blipFill>
          <a:blip r:embed="rId3"/>
          <a:stretch>
            <a:fillRect/>
          </a:stretch>
        </p:blipFill>
        <p:spPr>
          <a:xfrm>
            <a:off x="1194230" y="764563"/>
            <a:ext cx="6343650" cy="4248150"/>
          </a:xfrm>
          <a:prstGeom prst="rect">
            <a:avLst/>
          </a:prstGeom>
        </p:spPr>
      </p:pic>
      <p:pic>
        <p:nvPicPr>
          <p:cNvPr id="2" name="Picture 1">
            <a:extLst>
              <a:ext uri="{FF2B5EF4-FFF2-40B4-BE49-F238E27FC236}">
                <a16:creationId xmlns:a16="http://schemas.microsoft.com/office/drawing/2014/main" id="{18C23A4B-D488-F8BD-CFB3-934415FC3697}"/>
              </a:ext>
            </a:extLst>
          </p:cNvPr>
          <p:cNvPicPr>
            <a:picLocks noChangeAspect="1"/>
          </p:cNvPicPr>
          <p:nvPr/>
        </p:nvPicPr>
        <p:blipFill>
          <a:blip r:embed="rId4"/>
          <a:stretch>
            <a:fillRect/>
          </a:stretch>
        </p:blipFill>
        <p:spPr>
          <a:xfrm rot="20728602">
            <a:off x="213799" y="128532"/>
            <a:ext cx="913688" cy="648718"/>
          </a:xfrm>
          <a:prstGeom prst="rect">
            <a:avLst/>
          </a:prstGeom>
        </p:spPr>
      </p:pic>
      <p:sp>
        <p:nvSpPr>
          <p:cNvPr id="3" name="Rectangle 2">
            <a:extLst>
              <a:ext uri="{FF2B5EF4-FFF2-40B4-BE49-F238E27FC236}">
                <a16:creationId xmlns:a16="http://schemas.microsoft.com/office/drawing/2014/main" id="{DEB75892-BAF0-89D3-6194-8CDB631D871E}"/>
              </a:ext>
            </a:extLst>
          </p:cNvPr>
          <p:cNvSpPr/>
          <p:nvPr/>
        </p:nvSpPr>
        <p:spPr>
          <a:xfrm rot="19716840">
            <a:off x="409980" y="175891"/>
            <a:ext cx="56457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16</a:t>
            </a:r>
          </a:p>
        </p:txBody>
      </p:sp>
    </p:spTree>
    <p:extLst>
      <p:ext uri="{BB962C8B-B14F-4D97-AF65-F5344CB8AC3E}">
        <p14:creationId xmlns:p14="http://schemas.microsoft.com/office/powerpoint/2010/main" val="1349266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54"/>
          <p:cNvGrpSpPr/>
          <p:nvPr/>
        </p:nvGrpSpPr>
        <p:grpSpPr>
          <a:xfrm>
            <a:off x="1704499" y="1192448"/>
            <a:ext cx="4356436" cy="3573798"/>
            <a:chOff x="60004" y="414164"/>
            <a:chExt cx="7446721" cy="5019686"/>
          </a:xfrm>
        </p:grpSpPr>
        <p:sp>
          <p:nvSpPr>
            <p:cNvPr id="789" name="Google Shape;789;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60004" y="414164"/>
              <a:ext cx="7446721"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4"/>
          <p:cNvSpPr txBox="1">
            <a:spLocks noGrp="1"/>
          </p:cNvSpPr>
          <p:nvPr>
            <p:ph type="title"/>
          </p:nvPr>
        </p:nvSpPr>
        <p:spPr>
          <a:xfrm>
            <a:off x="2985542" y="417339"/>
            <a:ext cx="487991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675105" y="285721"/>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971270" y="442258"/>
            <a:ext cx="628900"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17</a:t>
            </a:r>
          </a:p>
        </p:txBody>
      </p:sp>
      <p:pic>
        <p:nvPicPr>
          <p:cNvPr id="7" name="Picture 6" descr="A screenshot of a computer screen&#10;&#10;Description automatically generated">
            <a:extLst>
              <a:ext uri="{FF2B5EF4-FFF2-40B4-BE49-F238E27FC236}">
                <a16:creationId xmlns:a16="http://schemas.microsoft.com/office/drawing/2014/main" id="{4E0F9013-CDCB-5823-46D2-E069647AA9D2}"/>
              </a:ext>
            </a:extLst>
          </p:cNvPr>
          <p:cNvPicPr>
            <a:picLocks noChangeAspect="1"/>
          </p:cNvPicPr>
          <p:nvPr/>
        </p:nvPicPr>
        <p:blipFill>
          <a:blip r:embed="rId4"/>
          <a:stretch>
            <a:fillRect/>
          </a:stretch>
        </p:blipFill>
        <p:spPr>
          <a:xfrm>
            <a:off x="1873019" y="1292066"/>
            <a:ext cx="4016387" cy="285492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54"/>
          <p:cNvGrpSpPr/>
          <p:nvPr/>
        </p:nvGrpSpPr>
        <p:grpSpPr>
          <a:xfrm>
            <a:off x="1704499" y="1192448"/>
            <a:ext cx="4356436" cy="3573798"/>
            <a:chOff x="60004" y="414164"/>
            <a:chExt cx="7446721" cy="5019686"/>
          </a:xfrm>
        </p:grpSpPr>
        <p:sp>
          <p:nvSpPr>
            <p:cNvPr id="789" name="Google Shape;789;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60004" y="414164"/>
              <a:ext cx="7446721"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screenshot of a computer screen&#10;&#10;Description automatically generated">
            <a:extLst>
              <a:ext uri="{FF2B5EF4-FFF2-40B4-BE49-F238E27FC236}">
                <a16:creationId xmlns:a16="http://schemas.microsoft.com/office/drawing/2014/main" id="{38E969CF-6AA2-6C21-CFCB-16C022DC28B0}"/>
              </a:ext>
            </a:extLst>
          </p:cNvPr>
          <p:cNvPicPr>
            <a:picLocks noChangeAspect="1"/>
          </p:cNvPicPr>
          <p:nvPr/>
        </p:nvPicPr>
        <p:blipFill>
          <a:blip r:embed="rId3"/>
          <a:stretch>
            <a:fillRect/>
          </a:stretch>
        </p:blipFill>
        <p:spPr>
          <a:xfrm>
            <a:off x="1932414" y="1302541"/>
            <a:ext cx="3899783" cy="2857118"/>
          </a:xfrm>
          <a:prstGeom prst="rect">
            <a:avLst/>
          </a:prstGeom>
        </p:spPr>
      </p:pic>
    </p:spTree>
    <p:extLst>
      <p:ext uri="{BB962C8B-B14F-4D97-AF65-F5344CB8AC3E}">
        <p14:creationId xmlns:p14="http://schemas.microsoft.com/office/powerpoint/2010/main" val="1106336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54"/>
          <p:cNvGrpSpPr/>
          <p:nvPr/>
        </p:nvGrpSpPr>
        <p:grpSpPr>
          <a:xfrm>
            <a:off x="1704499" y="1192448"/>
            <a:ext cx="4356436" cy="3573798"/>
            <a:chOff x="60004" y="414164"/>
            <a:chExt cx="7446721" cy="5019686"/>
          </a:xfrm>
        </p:grpSpPr>
        <p:sp>
          <p:nvSpPr>
            <p:cNvPr id="789" name="Google Shape;789;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60004" y="414164"/>
              <a:ext cx="7446721"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p:cNvPicPr>
            <a:picLocks noChangeAspect="1"/>
          </p:cNvPicPr>
          <p:nvPr/>
        </p:nvPicPr>
        <p:blipFill>
          <a:blip r:embed="rId3"/>
          <a:stretch>
            <a:fillRect/>
          </a:stretch>
        </p:blipFill>
        <p:spPr>
          <a:xfrm>
            <a:off x="1989574" y="1313443"/>
            <a:ext cx="3786304" cy="2933812"/>
          </a:xfrm>
          <a:prstGeom prst="rect">
            <a:avLst/>
          </a:prstGeom>
        </p:spPr>
      </p:pic>
    </p:spTree>
    <p:extLst>
      <p:ext uri="{BB962C8B-B14F-4D97-AF65-F5344CB8AC3E}">
        <p14:creationId xmlns:p14="http://schemas.microsoft.com/office/powerpoint/2010/main" val="1991672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9"/>
          <p:cNvSpPr txBox="1">
            <a:spLocks noGrp="1"/>
          </p:cNvSpPr>
          <p:nvPr>
            <p:ph type="title"/>
          </p:nvPr>
        </p:nvSpPr>
        <p:spPr>
          <a:xfrm>
            <a:off x="556528" y="3904133"/>
            <a:ext cx="7704000" cy="622800"/>
          </a:xfrm>
          <a:prstGeom prst="rect">
            <a:avLst/>
          </a:prstGeom>
        </p:spPr>
        <p:txBody>
          <a:bodyPr spcFirstLastPara="1" wrap="square" lIns="91425" tIns="91425" rIns="91425" bIns="91425" anchor="ctr" anchorCtr="0">
            <a:noAutofit/>
          </a:bodyPr>
          <a:lstStyle/>
          <a:p>
            <a:pPr lvl="0"/>
            <a:r>
              <a:rPr lang="en" sz="1800" dirty="0">
                <a:solidFill>
                  <a:srgbClr val="D20000"/>
                </a:solidFill>
              </a:rPr>
              <a:t>GITHUB:</a:t>
            </a:r>
            <a:r>
              <a:rPr lang="en-US" sz="1800" dirty="0">
                <a:solidFill>
                  <a:schemeClr val="accent6">
                    <a:lumMod val="75000"/>
                  </a:schemeClr>
                </a:solidFill>
                <a:hlinkClick r:id="rId3"/>
              </a:rPr>
              <a:t>https://github.com/htmw/2024S-neon-nomads</a:t>
            </a:r>
            <a:endParaRPr sz="1600" dirty="0">
              <a:solidFill>
                <a:schemeClr val="accent6">
                  <a:lumMod val="75000"/>
                </a:schemeClr>
              </a:solidFill>
            </a:endParaRPr>
          </a:p>
        </p:txBody>
      </p:sp>
      <p:sp>
        <p:nvSpPr>
          <p:cNvPr id="628" name="Google Shape;628;p49"/>
          <p:cNvSpPr/>
          <p:nvPr/>
        </p:nvSpPr>
        <p:spPr>
          <a:xfrm rot="-5400000">
            <a:off x="6635450" y="22834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49"/>
          <p:cNvPicPr preferRelativeResize="0"/>
          <p:nvPr/>
        </p:nvPicPr>
        <p:blipFill>
          <a:blip r:embed="rId4">
            <a:alphaModFix/>
          </a:blip>
          <a:stretch>
            <a:fillRect/>
          </a:stretch>
        </p:blipFill>
        <p:spPr>
          <a:xfrm>
            <a:off x="86815" y="401356"/>
            <a:ext cx="557000" cy="1347687"/>
          </a:xfrm>
          <a:prstGeom prst="rect">
            <a:avLst/>
          </a:prstGeom>
          <a:noFill/>
          <a:ln>
            <a:noFill/>
          </a:ln>
        </p:spPr>
      </p:pic>
      <p:pic>
        <p:nvPicPr>
          <p:cNvPr id="630" name="Google Shape;630;p49"/>
          <p:cNvPicPr preferRelativeResize="0"/>
          <p:nvPr/>
        </p:nvPicPr>
        <p:blipFill>
          <a:blip r:embed="rId5">
            <a:alphaModFix/>
          </a:blip>
          <a:stretch>
            <a:fillRect/>
          </a:stretch>
        </p:blipFill>
        <p:spPr>
          <a:xfrm rot="-2700148" flipH="1">
            <a:off x="822956" y="79232"/>
            <a:ext cx="364095" cy="461187"/>
          </a:xfrm>
          <a:prstGeom prst="rect">
            <a:avLst/>
          </a:prstGeom>
          <a:noFill/>
          <a:ln>
            <a:noFill/>
          </a:ln>
        </p:spPr>
      </p:pic>
      <p:pic>
        <p:nvPicPr>
          <p:cNvPr id="631" name="Google Shape;631;p49"/>
          <p:cNvPicPr preferRelativeResize="0"/>
          <p:nvPr/>
        </p:nvPicPr>
        <p:blipFill>
          <a:blip r:embed="rId6">
            <a:alphaModFix/>
          </a:blip>
          <a:stretch>
            <a:fillRect/>
          </a:stretch>
        </p:blipFill>
        <p:spPr>
          <a:xfrm rot="-4562926">
            <a:off x="8024748" y="-286126"/>
            <a:ext cx="812053" cy="1191891"/>
          </a:xfrm>
          <a:prstGeom prst="rect">
            <a:avLst/>
          </a:prstGeom>
          <a:noFill/>
          <a:ln>
            <a:noFill/>
          </a:ln>
        </p:spPr>
      </p:pic>
      <p:pic>
        <p:nvPicPr>
          <p:cNvPr id="632" name="Google Shape;632;p49"/>
          <p:cNvPicPr preferRelativeResize="0"/>
          <p:nvPr/>
        </p:nvPicPr>
        <p:blipFill>
          <a:blip r:embed="rId7">
            <a:alphaModFix/>
          </a:blip>
          <a:stretch>
            <a:fillRect/>
          </a:stretch>
        </p:blipFill>
        <p:spPr>
          <a:xfrm rot="2268240">
            <a:off x="8322104" y="4299089"/>
            <a:ext cx="481442" cy="609821"/>
          </a:xfrm>
          <a:prstGeom prst="rect">
            <a:avLst/>
          </a:prstGeom>
          <a:noFill/>
          <a:ln>
            <a:noFill/>
          </a:ln>
        </p:spPr>
      </p:pic>
      <p:pic>
        <p:nvPicPr>
          <p:cNvPr id="633" name="Google Shape;633;p49"/>
          <p:cNvPicPr preferRelativeResize="0"/>
          <p:nvPr/>
        </p:nvPicPr>
        <p:blipFill>
          <a:blip r:embed="rId8">
            <a:alphaModFix/>
          </a:blip>
          <a:stretch>
            <a:fillRect/>
          </a:stretch>
        </p:blipFill>
        <p:spPr>
          <a:xfrm rot="878763">
            <a:off x="8537324" y="2043837"/>
            <a:ext cx="408550" cy="1897425"/>
          </a:xfrm>
          <a:prstGeom prst="rect">
            <a:avLst/>
          </a:prstGeom>
          <a:noFill/>
          <a:ln>
            <a:noFill/>
          </a:ln>
        </p:spPr>
      </p:pic>
      <p:pic>
        <p:nvPicPr>
          <p:cNvPr id="634" name="Google Shape;634;p49"/>
          <p:cNvPicPr preferRelativeResize="0"/>
          <p:nvPr/>
        </p:nvPicPr>
        <p:blipFill>
          <a:blip r:embed="rId9">
            <a:alphaModFix/>
          </a:blip>
          <a:stretch>
            <a:fillRect/>
          </a:stretch>
        </p:blipFill>
        <p:spPr>
          <a:xfrm>
            <a:off x="-470775" y="2080702"/>
            <a:ext cx="1114601" cy="2506447"/>
          </a:xfrm>
          <a:prstGeom prst="rect">
            <a:avLst/>
          </a:prstGeom>
          <a:noFill/>
          <a:ln>
            <a:noFill/>
          </a:ln>
        </p:spPr>
      </p:pic>
      <p:pic>
        <p:nvPicPr>
          <p:cNvPr id="7" name="Picture Placeholder 6"/>
          <p:cNvPicPr>
            <a:picLocks noGrp="1" noChangeAspect="1"/>
          </p:cNvPicPr>
          <p:nvPr>
            <p:ph type="pic" idx="2"/>
          </p:nvPr>
        </p:nvPicPr>
        <p:blipFill>
          <a:blip r:embed="rId10">
            <a:extLst>
              <a:ext uri="{28A0092B-C50C-407E-A947-70E740481C1C}">
                <a14:useLocalDpi xmlns:a14="http://schemas.microsoft.com/office/drawing/2010/main" val="0"/>
              </a:ext>
            </a:extLst>
          </a:blip>
          <a:srcRect t="21875" b="21875"/>
          <a:stretch>
            <a:fillRect/>
          </a:stretch>
        </p:blipFill>
        <p:spPr>
          <a:xfrm>
            <a:off x="1621785" y="601606"/>
            <a:ext cx="5573486" cy="3179374"/>
          </a:xfrm>
        </p:spPr>
      </p:pic>
      <p:pic>
        <p:nvPicPr>
          <p:cNvPr id="2" name="Picture 1">
            <a:extLst>
              <a:ext uri="{FF2B5EF4-FFF2-40B4-BE49-F238E27FC236}">
                <a16:creationId xmlns:a16="http://schemas.microsoft.com/office/drawing/2014/main" id="{491F417C-FB65-BF0F-19BD-11BC7EFEFD19}"/>
              </a:ext>
            </a:extLst>
          </p:cNvPr>
          <p:cNvPicPr>
            <a:picLocks noChangeAspect="1"/>
          </p:cNvPicPr>
          <p:nvPr/>
        </p:nvPicPr>
        <p:blipFill>
          <a:blip r:embed="rId11"/>
          <a:stretch>
            <a:fillRect/>
          </a:stretch>
        </p:blipFill>
        <p:spPr>
          <a:xfrm rot="20728602">
            <a:off x="733023" y="563375"/>
            <a:ext cx="1221230" cy="867073"/>
          </a:xfrm>
          <a:prstGeom prst="rect">
            <a:avLst/>
          </a:prstGeom>
        </p:spPr>
      </p:pic>
      <p:sp>
        <p:nvSpPr>
          <p:cNvPr id="3" name="Rectangle 2">
            <a:extLst>
              <a:ext uri="{FF2B5EF4-FFF2-40B4-BE49-F238E27FC236}">
                <a16:creationId xmlns:a16="http://schemas.microsoft.com/office/drawing/2014/main" id="{0E020D28-DF16-CA33-5FE1-809D1C73FDD3}"/>
              </a:ext>
            </a:extLst>
          </p:cNvPr>
          <p:cNvSpPr/>
          <p:nvPr/>
        </p:nvSpPr>
        <p:spPr>
          <a:xfrm rot="19716840">
            <a:off x="1063811" y="740609"/>
            <a:ext cx="56297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18</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764140" y="1189845"/>
            <a:ext cx="455106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Improvements from Last Feed Back</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335753" y="662097"/>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664881" y="818633"/>
            <a:ext cx="56297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19</a:t>
            </a:r>
          </a:p>
        </p:txBody>
      </p:sp>
      <p:sp>
        <p:nvSpPr>
          <p:cNvPr id="6" name="Google Shape;794;p54">
            <a:extLst>
              <a:ext uri="{FF2B5EF4-FFF2-40B4-BE49-F238E27FC236}">
                <a16:creationId xmlns:a16="http://schemas.microsoft.com/office/drawing/2014/main" id="{1E0F923F-8BB9-DEB8-274F-41BF13710324}"/>
              </a:ext>
            </a:extLst>
          </p:cNvPr>
          <p:cNvSpPr txBox="1">
            <a:spLocks/>
          </p:cNvSpPr>
          <p:nvPr/>
        </p:nvSpPr>
        <p:spPr>
          <a:xfrm>
            <a:off x="1946368" y="3658970"/>
            <a:ext cx="4551060" cy="3932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Entire PPT Theme was changed.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Added Opening and Thank You Slide</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Removed UID’s from team members slide.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Project Description was added according to provided template</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Added Retrospective</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Teamwork Agreement Link was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Algorithms were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Personas slides were changed</a:t>
            </a:r>
          </a:p>
        </p:txBody>
      </p:sp>
    </p:spTree>
    <p:extLst>
      <p:ext uri="{BB962C8B-B14F-4D97-AF65-F5344CB8AC3E}">
        <p14:creationId xmlns:p14="http://schemas.microsoft.com/office/powerpoint/2010/main" val="1728718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743115" y="1684879"/>
            <a:ext cx="4893367" cy="1037740"/>
          </a:xfrm>
          <a:prstGeom prst="rect">
            <a:avLst/>
          </a:prstGeom>
        </p:spPr>
        <p:txBody>
          <a:bodyPr spcFirstLastPara="1" wrap="square" lIns="91425" tIns="91425" rIns="91425" bIns="91425" anchor="t" anchorCtr="0">
            <a:noAutofit/>
          </a:bodyPr>
          <a:lstStyle/>
          <a:p>
            <a:pPr lvl="0"/>
            <a:r>
              <a:rPr lang="en-US" sz="6000" dirty="0"/>
              <a:t>Bon Appétit!</a:t>
            </a:r>
            <a:endParaRPr sz="6000" dirty="0"/>
          </a:p>
        </p:txBody>
      </p:sp>
      <p:pic>
        <p:nvPicPr>
          <p:cNvPr id="1104" name="Google Shape;1104;p70"/>
          <p:cNvPicPr preferRelativeResize="0"/>
          <p:nvPr/>
        </p:nvPicPr>
        <p:blipFill>
          <a:blip r:embed="rId3">
            <a:alphaModFix/>
          </a:blip>
          <a:stretch>
            <a:fillRect/>
          </a:stretch>
        </p:blipFill>
        <p:spPr>
          <a:xfrm>
            <a:off x="1325598" y="2626188"/>
            <a:ext cx="2122802" cy="2583224"/>
          </a:xfrm>
          <a:prstGeom prst="rect">
            <a:avLst/>
          </a:prstGeom>
          <a:noFill/>
          <a:ln>
            <a:noFill/>
          </a:ln>
        </p:spPr>
      </p:pic>
      <p:pic>
        <p:nvPicPr>
          <p:cNvPr id="1105" name="Google Shape;1105;p70"/>
          <p:cNvPicPr preferRelativeResize="0"/>
          <p:nvPr/>
        </p:nvPicPr>
        <p:blipFill>
          <a:blip r:embed="rId4">
            <a:alphaModFix/>
          </a:blip>
          <a:stretch>
            <a:fillRect/>
          </a:stretch>
        </p:blipFill>
        <p:spPr>
          <a:xfrm>
            <a:off x="1968877" y="3020775"/>
            <a:ext cx="1061825" cy="897025"/>
          </a:xfrm>
          <a:prstGeom prst="rect">
            <a:avLst/>
          </a:prstGeom>
          <a:noFill/>
          <a:ln>
            <a:noFill/>
          </a:ln>
        </p:spPr>
      </p:pic>
      <p:pic>
        <p:nvPicPr>
          <p:cNvPr id="1106" name="Google Shape;1106;p70"/>
          <p:cNvPicPr preferRelativeResize="0"/>
          <p:nvPr/>
        </p:nvPicPr>
        <p:blipFill>
          <a:blip r:embed="rId5">
            <a:alphaModFix/>
          </a:blip>
          <a:stretch>
            <a:fillRect/>
          </a:stretch>
        </p:blipFill>
        <p:spPr>
          <a:xfrm rot="-2700000">
            <a:off x="3315231" y="2919076"/>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2044028">
            <a:off x="3977437" y="3181784"/>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sp>
        <p:nvSpPr>
          <p:cNvPr id="3" name="Rectangle 2"/>
          <p:cNvSpPr/>
          <p:nvPr/>
        </p:nvSpPr>
        <p:spPr>
          <a:xfrm>
            <a:off x="2254011" y="563773"/>
            <a:ext cx="3871573" cy="1400383"/>
          </a:xfrm>
          <a:prstGeom prst="rect">
            <a:avLst/>
          </a:prstGeom>
        </p:spPr>
        <p:txBody>
          <a:bodyPr wrap="none">
            <a:spAutoFit/>
          </a:bodyPr>
          <a:lstStyle/>
          <a:p>
            <a:r>
              <a:rPr lang="en" sz="8500" dirty="0">
                <a:solidFill>
                  <a:srgbClr val="CB2127"/>
                </a:solidFill>
                <a:latin typeface="Averia Serif Libre"/>
                <a:sym typeface="Averia Serif Libre"/>
              </a:rPr>
              <a:t>Thanks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504249" y="1277138"/>
            <a:ext cx="4651200" cy="9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Introduction</a:t>
            </a:r>
            <a:endParaRPr sz="5400" dirty="0"/>
          </a:p>
        </p:txBody>
      </p:sp>
      <p:sp>
        <p:nvSpPr>
          <p:cNvPr id="452" name="Google Shape;452;p41"/>
          <p:cNvSpPr txBox="1">
            <a:spLocks noGrp="1"/>
          </p:cNvSpPr>
          <p:nvPr>
            <p:ph type="subTitle" idx="1"/>
          </p:nvPr>
        </p:nvSpPr>
        <p:spPr>
          <a:xfrm>
            <a:off x="2362858" y="2671134"/>
            <a:ext cx="5340136" cy="1016400"/>
          </a:xfrm>
          <a:prstGeom prst="rect">
            <a:avLst/>
          </a:prstGeom>
        </p:spPr>
        <p:txBody>
          <a:bodyPr spcFirstLastPara="1" wrap="square" lIns="91425" tIns="91425" rIns="91425" bIns="91425" anchor="ctr" anchorCtr="0">
            <a:noAutofit/>
          </a:bodyPr>
          <a:lstStyle/>
          <a:p>
            <a:pPr marL="0" lvl="0" indent="0" algn="l">
              <a:lnSpc>
                <a:spcPct val="115000"/>
              </a:lnSpc>
              <a:buClr>
                <a:srgbClr val="000000"/>
              </a:buClr>
              <a:buSzTx/>
            </a:pP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a comprehensive platform designed to make meal planning and pantry management a simple part of your daily routine. It's not just another tool for organizing the kitchen. Whether you're a working professional with a hectic schedule or a parent balancing the obligations of family life, </a:t>
            </a: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here to make your kitchen experience more efficient.</a:t>
            </a:r>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0"/>
            <a:ext cx="1414266" cy="903604"/>
          </a:xfrm>
          <a:prstGeom prst="rect">
            <a:avLst/>
          </a:prstGeom>
        </p:spPr>
      </p:pic>
      <p:sp>
        <p:nvSpPr>
          <p:cNvPr id="3" name="Rectangle 2"/>
          <p:cNvSpPr/>
          <p:nvPr/>
        </p:nvSpPr>
        <p:spPr>
          <a:xfrm>
            <a:off x="4346383" y="315510"/>
            <a:ext cx="966931" cy="1015663"/>
          </a:xfrm>
          <a:prstGeom prst="rect">
            <a:avLst/>
          </a:prstGeom>
        </p:spPr>
        <p:txBody>
          <a:bodyPr wrap="none">
            <a:spAutoFit/>
          </a:bodyPr>
          <a:lstStyle/>
          <a:p>
            <a:pPr lvl="0" algn="ctr">
              <a:buClr>
                <a:srgbClr val="F6EFEB"/>
              </a:buClr>
              <a:buSzPts val="6000"/>
            </a:pPr>
            <a:r>
              <a:rPr lang="en" sz="6000" dirty="0">
                <a:solidFill>
                  <a:srgbClr val="FEE0C4"/>
                </a:solidFill>
                <a:latin typeface="Averia Serif Libre"/>
                <a:sym typeface="Averia Serif Libre"/>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209947" y="983800"/>
            <a:ext cx="4437571" cy="553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Project Description</a:t>
            </a:r>
            <a:endParaRPr sz="2800" dirty="0"/>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1"/>
            <a:ext cx="1063537" cy="679516"/>
          </a:xfrm>
          <a:prstGeom prst="rect">
            <a:avLst/>
          </a:prstGeom>
        </p:spPr>
      </p:pic>
      <p:sp>
        <p:nvSpPr>
          <p:cNvPr id="9" name="TextBox 8">
            <a:extLst>
              <a:ext uri="{FF2B5EF4-FFF2-40B4-BE49-F238E27FC236}">
                <a16:creationId xmlns:a16="http://schemas.microsoft.com/office/drawing/2014/main" id="{9B0440DB-B5E6-AC6B-55D5-A959EDD29A68}"/>
              </a:ext>
            </a:extLst>
          </p:cNvPr>
          <p:cNvSpPr txBox="1"/>
          <p:nvPr/>
        </p:nvSpPr>
        <p:spPr>
          <a:xfrm>
            <a:off x="1582171" y="1537049"/>
            <a:ext cx="5693122" cy="2677656"/>
          </a:xfrm>
          <a:prstGeom prst="rect">
            <a:avLst/>
          </a:prstGeom>
          <a:noFill/>
        </p:spPr>
        <p:txBody>
          <a:bodyPr wrap="square" rtlCol="0">
            <a:spAutoFit/>
          </a:bodyPr>
          <a:lstStyle/>
          <a:p>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streamlines your pantry management and meal planning seamlessly.</a:t>
            </a:r>
          </a:p>
          <a:p>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For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those with active lifestyles and families</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who</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find it challenging to keep up with their pantry inventory and curb food disposal,</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endPar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is a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sophisticated kitchen assistance platform,</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that</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enhances the management of your pantry and offers recipe options that fit your available ingredients, organizes meal plans, and reminds you of the shelf life of your food items, </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unlike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conventional inventory systems and static shopping list apps</a:t>
            </a:r>
          </a:p>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our application intelligently adapts to your dietary preferences and schedule, guaranteeing the optimal use of your groceries and simplifying the meal preparation process.</a:t>
            </a:r>
          </a:p>
        </p:txBody>
      </p:sp>
      <p:sp>
        <p:nvSpPr>
          <p:cNvPr id="10" name="Rectangle 9">
            <a:extLst>
              <a:ext uri="{FF2B5EF4-FFF2-40B4-BE49-F238E27FC236}">
                <a16:creationId xmlns:a16="http://schemas.microsoft.com/office/drawing/2014/main" id="{DC4D0C0A-1B04-21A7-B967-23BDD3FD951B}"/>
              </a:ext>
            </a:extLst>
          </p:cNvPr>
          <p:cNvSpPr/>
          <p:nvPr/>
        </p:nvSpPr>
        <p:spPr>
          <a:xfrm>
            <a:off x="4344944" y="415901"/>
            <a:ext cx="619080"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02</a:t>
            </a:r>
          </a:p>
          <a:p>
            <a:pPr lvl="0" algn="ctr"/>
            <a:endParaRPr lang="en" dirty="0"/>
          </a:p>
        </p:txBody>
      </p:sp>
    </p:spTree>
    <p:extLst>
      <p:ext uri="{BB962C8B-B14F-4D97-AF65-F5344CB8AC3E}">
        <p14:creationId xmlns:p14="http://schemas.microsoft.com/office/powerpoint/2010/main" val="144534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3" name="Google Shape;893;p58"/>
          <p:cNvSpPr txBox="1"/>
          <p:nvPr/>
        </p:nvSpPr>
        <p:spPr>
          <a:xfrm flipH="1">
            <a:off x="4534252" y="4290298"/>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6" name="Google Shape;896;p58"/>
          <p:cNvSpPr txBox="1"/>
          <p:nvPr/>
        </p:nvSpPr>
        <p:spPr>
          <a:xfrm flipH="1">
            <a:off x="692439"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Hemanvitha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Mylapalli</a:t>
            </a:r>
            <a:endParaRPr sz="2000" dirty="0">
              <a:solidFill>
                <a:schemeClr val="accent3"/>
              </a:solidFill>
              <a:latin typeface="Averia Serif Libre"/>
              <a:ea typeface="Averia Serif Libre"/>
              <a:cs typeface="Averia Serif Libre"/>
              <a:sym typeface="Averia Serif Libre"/>
            </a:endParaRPr>
          </a:p>
        </p:txBody>
      </p:sp>
      <p:sp>
        <p:nvSpPr>
          <p:cNvPr id="897" name="Google Shape;897;p58"/>
          <p:cNvSpPr txBox="1"/>
          <p:nvPr/>
        </p:nvSpPr>
        <p:spPr>
          <a:xfrm flipH="1">
            <a:off x="727936"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Team Leader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2527098" y="3487892"/>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Shashank Akavaram</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2631094"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Scrum Master</a:t>
            </a:r>
            <a:endParaRPr dirty="0">
              <a:solidFill>
                <a:schemeClr val="dk1"/>
              </a:solidFill>
              <a:latin typeface="Baloo 2"/>
              <a:ea typeface="Baloo 2"/>
              <a:cs typeface="Baloo 2"/>
              <a:sym typeface="Baloo 2"/>
            </a:endParaRPr>
          </a:p>
        </p:txBody>
      </p:sp>
      <p:pic>
        <p:nvPicPr>
          <p:cNvPr id="4" name="Picture 3"/>
          <p:cNvPicPr>
            <a:picLocks noChangeAspect="1"/>
          </p:cNvPicPr>
          <p:nvPr/>
        </p:nvPicPr>
        <p:blipFill>
          <a:blip r:embed="rId3"/>
          <a:stretch>
            <a:fillRect/>
          </a:stretch>
        </p:blipFill>
        <p:spPr>
          <a:xfrm>
            <a:off x="834757" y="891908"/>
            <a:ext cx="1716957" cy="2377440"/>
          </a:xfrm>
          <a:prstGeom prst="rect">
            <a:avLst/>
          </a:prstGeom>
        </p:spPr>
      </p:pic>
      <p:pic>
        <p:nvPicPr>
          <p:cNvPr id="5" name="Picture 4"/>
          <p:cNvPicPr>
            <a:picLocks noChangeAspect="1"/>
          </p:cNvPicPr>
          <p:nvPr/>
        </p:nvPicPr>
        <p:blipFill>
          <a:blip r:embed="rId4"/>
          <a:stretch>
            <a:fillRect/>
          </a:stretch>
        </p:blipFill>
        <p:spPr>
          <a:xfrm>
            <a:off x="2710242" y="910196"/>
            <a:ext cx="1738304" cy="2359152"/>
          </a:xfrm>
          <a:prstGeom prst="rect">
            <a:avLst/>
          </a:prstGeom>
        </p:spPr>
      </p:pic>
      <p:pic>
        <p:nvPicPr>
          <p:cNvPr id="6" name="Picture 5"/>
          <p:cNvPicPr>
            <a:picLocks noChangeAspect="1"/>
          </p:cNvPicPr>
          <p:nvPr/>
        </p:nvPicPr>
        <p:blipFill>
          <a:blip r:embed="rId5"/>
          <a:stretch>
            <a:fillRect/>
          </a:stretch>
        </p:blipFill>
        <p:spPr>
          <a:xfrm rot="20867127">
            <a:off x="881260" y="138564"/>
            <a:ext cx="1101359" cy="637230"/>
          </a:xfrm>
          <a:prstGeom prst="rect">
            <a:avLst/>
          </a:prstGeom>
        </p:spPr>
      </p:pic>
      <p:sp>
        <p:nvSpPr>
          <p:cNvPr id="7" name="Rectangle 6"/>
          <p:cNvSpPr/>
          <p:nvPr/>
        </p:nvSpPr>
        <p:spPr>
          <a:xfrm rot="20713408">
            <a:off x="1147359" y="193041"/>
            <a:ext cx="614271"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03</a:t>
            </a:r>
          </a:p>
          <a:p>
            <a:pPr lvl="0" algn="ctr"/>
            <a:endParaRPr lang="en" dirty="0"/>
          </a:p>
        </p:txBody>
      </p:sp>
      <p:pic>
        <p:nvPicPr>
          <p:cNvPr id="8" name="Picture 7">
            <a:extLst>
              <a:ext uri="{FF2B5EF4-FFF2-40B4-BE49-F238E27FC236}">
                <a16:creationId xmlns:a16="http://schemas.microsoft.com/office/drawing/2014/main" id="{2C28448A-1E13-422D-7442-D1FDB0B23C49}"/>
              </a:ext>
            </a:extLst>
          </p:cNvPr>
          <p:cNvPicPr>
            <a:picLocks noChangeAspect="1"/>
          </p:cNvPicPr>
          <p:nvPr/>
        </p:nvPicPr>
        <p:blipFill>
          <a:blip r:embed="rId6"/>
          <a:stretch>
            <a:fillRect/>
          </a:stretch>
        </p:blipFill>
        <p:spPr>
          <a:xfrm>
            <a:off x="4607074" y="910196"/>
            <a:ext cx="1789959" cy="2373337"/>
          </a:xfrm>
          <a:prstGeom prst="rect">
            <a:avLst/>
          </a:prstGeom>
        </p:spPr>
      </p:pic>
      <p:pic>
        <p:nvPicPr>
          <p:cNvPr id="9" name="Picture 8">
            <a:extLst>
              <a:ext uri="{FF2B5EF4-FFF2-40B4-BE49-F238E27FC236}">
                <a16:creationId xmlns:a16="http://schemas.microsoft.com/office/drawing/2014/main" id="{5C21A962-60FD-A788-7351-5CE0204453B4}"/>
              </a:ext>
            </a:extLst>
          </p:cNvPr>
          <p:cNvPicPr>
            <a:picLocks noChangeAspect="1"/>
          </p:cNvPicPr>
          <p:nvPr/>
        </p:nvPicPr>
        <p:blipFill>
          <a:blip r:embed="rId7"/>
          <a:stretch>
            <a:fillRect/>
          </a:stretch>
        </p:blipFill>
        <p:spPr>
          <a:xfrm>
            <a:off x="6559464" y="938656"/>
            <a:ext cx="1527467" cy="2344877"/>
          </a:xfrm>
          <a:prstGeom prst="rect">
            <a:avLst/>
          </a:prstGeom>
        </p:spPr>
      </p:pic>
      <p:sp>
        <p:nvSpPr>
          <p:cNvPr id="10" name="Google Shape;897;p58">
            <a:extLst>
              <a:ext uri="{FF2B5EF4-FFF2-40B4-BE49-F238E27FC236}">
                <a16:creationId xmlns:a16="http://schemas.microsoft.com/office/drawing/2014/main" id="{31FB0B10-DECB-BFAD-1F66-0B731A2FCB0B}"/>
              </a:ext>
            </a:extLst>
          </p:cNvPr>
          <p:cNvSpPr txBox="1"/>
          <p:nvPr/>
        </p:nvSpPr>
        <p:spPr>
          <a:xfrm flipH="1">
            <a:off x="6485070" y="4021491"/>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Devops Engineer</a:t>
            </a:r>
            <a:endParaRPr dirty="0">
              <a:solidFill>
                <a:schemeClr val="dk1"/>
              </a:solidFill>
              <a:latin typeface="Baloo 2"/>
              <a:ea typeface="Baloo 2"/>
              <a:cs typeface="Baloo 2"/>
              <a:sym typeface="Baloo 2"/>
            </a:endParaRPr>
          </a:p>
        </p:txBody>
      </p:sp>
      <p:sp>
        <p:nvSpPr>
          <p:cNvPr id="11" name="Google Shape;894;p58">
            <a:extLst>
              <a:ext uri="{FF2B5EF4-FFF2-40B4-BE49-F238E27FC236}">
                <a16:creationId xmlns:a16="http://schemas.microsoft.com/office/drawing/2014/main" id="{6B131BB9-6C2F-EC30-CFAC-19F41174BE6F}"/>
              </a:ext>
            </a:extLst>
          </p:cNvPr>
          <p:cNvSpPr txBox="1"/>
          <p:nvPr/>
        </p:nvSpPr>
        <p:spPr>
          <a:xfrm flipH="1">
            <a:off x="4305252" y="3798230"/>
            <a:ext cx="2393602"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Yuga Kapil Krishna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Maytheramatla</a:t>
            </a:r>
            <a:endParaRPr sz="2000" dirty="0">
              <a:solidFill>
                <a:schemeClr val="accent3"/>
              </a:solidFill>
              <a:latin typeface="Averia Serif Libre"/>
              <a:ea typeface="Averia Serif Libre"/>
              <a:cs typeface="Averia Serif Libre"/>
              <a:sym typeface="Averia Serif Libre"/>
            </a:endParaRPr>
          </a:p>
        </p:txBody>
      </p:sp>
      <p:sp>
        <p:nvSpPr>
          <p:cNvPr id="12" name="Google Shape;896;p58">
            <a:extLst>
              <a:ext uri="{FF2B5EF4-FFF2-40B4-BE49-F238E27FC236}">
                <a16:creationId xmlns:a16="http://schemas.microsoft.com/office/drawing/2014/main" id="{B8989E76-87C2-DB3C-B873-21C6080A966E}"/>
              </a:ext>
            </a:extLst>
          </p:cNvPr>
          <p:cNvSpPr txBox="1"/>
          <p:nvPr/>
        </p:nvSpPr>
        <p:spPr>
          <a:xfrm flipH="1">
            <a:off x="6478512"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Neha Srinivasaiah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2" name="Google Shape;892;p58"/>
          <p:cNvSpPr txBox="1"/>
          <p:nvPr/>
        </p:nvSpPr>
        <p:spPr>
          <a:xfrm flipH="1">
            <a:off x="91629" y="3449344"/>
            <a:ext cx="322828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Sasank</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Nannapaneni</a:t>
            </a:r>
            <a:endParaRPr lang="en-US" sz="2000" dirty="0">
              <a:solidFill>
                <a:schemeClr val="accent3"/>
              </a:solidFill>
              <a:latin typeface="Averia Serif Libre"/>
              <a:ea typeface="Averia Serif Libre"/>
              <a:cs typeface="Averia Serif Libre"/>
              <a:sym typeface="Averia Serif Libre"/>
            </a:endParaRPr>
          </a:p>
        </p:txBody>
      </p:sp>
      <p:sp>
        <p:nvSpPr>
          <p:cNvPr id="893" name="Google Shape;893;p58"/>
          <p:cNvSpPr txBox="1"/>
          <p:nvPr/>
        </p:nvSpPr>
        <p:spPr>
          <a:xfrm flipH="1">
            <a:off x="765658" y="3895263"/>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895" name="Google Shape;895;p58"/>
          <p:cNvSpPr txBox="1"/>
          <p:nvPr/>
        </p:nvSpPr>
        <p:spPr>
          <a:xfrm flipH="1">
            <a:off x="2543771" y="3907496"/>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6169637" y="3464413"/>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Sujitha Chethireddy</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6113417" y="3889069"/>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Test Engineer</a:t>
            </a:r>
            <a:endParaRPr dirty="0">
              <a:solidFill>
                <a:schemeClr val="dk1"/>
              </a:solidFill>
              <a:latin typeface="Baloo 2"/>
              <a:ea typeface="Baloo 2"/>
              <a:cs typeface="Baloo 2"/>
              <a:sym typeface="Baloo 2"/>
            </a:endParaRPr>
          </a:p>
        </p:txBody>
      </p:sp>
      <p:pic>
        <p:nvPicPr>
          <p:cNvPr id="6" name="Picture 5"/>
          <p:cNvPicPr>
            <a:picLocks noChangeAspect="1"/>
          </p:cNvPicPr>
          <p:nvPr/>
        </p:nvPicPr>
        <p:blipFill>
          <a:blip r:embed="rId3"/>
          <a:stretch>
            <a:fillRect/>
          </a:stretch>
        </p:blipFill>
        <p:spPr>
          <a:xfrm>
            <a:off x="869397" y="875236"/>
            <a:ext cx="1672743" cy="2376339"/>
          </a:xfrm>
          <a:prstGeom prst="rect">
            <a:avLst/>
          </a:prstGeom>
        </p:spPr>
      </p:pic>
      <p:pic>
        <p:nvPicPr>
          <p:cNvPr id="9" name="Picture 8"/>
          <p:cNvPicPr>
            <a:picLocks noChangeAspect="1"/>
          </p:cNvPicPr>
          <p:nvPr/>
        </p:nvPicPr>
        <p:blipFill>
          <a:blip r:embed="rId4"/>
          <a:stretch>
            <a:fillRect/>
          </a:stretch>
        </p:blipFill>
        <p:spPr>
          <a:xfrm>
            <a:off x="6225224" y="906698"/>
            <a:ext cx="1688129" cy="2376339"/>
          </a:xfrm>
          <a:prstGeom prst="rect">
            <a:avLst/>
          </a:prstGeom>
        </p:spPr>
      </p:pic>
      <p:pic>
        <p:nvPicPr>
          <p:cNvPr id="2" name="Picture 1">
            <a:extLst>
              <a:ext uri="{FF2B5EF4-FFF2-40B4-BE49-F238E27FC236}">
                <a16:creationId xmlns:a16="http://schemas.microsoft.com/office/drawing/2014/main" id="{E1E3EDA9-B12D-C8DC-2305-FD838D3E4C71}"/>
              </a:ext>
            </a:extLst>
          </p:cNvPr>
          <p:cNvPicPr>
            <a:picLocks noChangeAspect="1"/>
          </p:cNvPicPr>
          <p:nvPr/>
        </p:nvPicPr>
        <p:blipFill>
          <a:blip r:embed="rId5"/>
          <a:stretch>
            <a:fillRect/>
          </a:stretch>
        </p:blipFill>
        <p:spPr>
          <a:xfrm>
            <a:off x="2759518" y="889198"/>
            <a:ext cx="1645920" cy="2362376"/>
          </a:xfrm>
          <a:prstGeom prst="rect">
            <a:avLst/>
          </a:prstGeom>
        </p:spPr>
      </p:pic>
      <p:pic>
        <p:nvPicPr>
          <p:cNvPr id="3" name="Picture 2">
            <a:extLst>
              <a:ext uri="{FF2B5EF4-FFF2-40B4-BE49-F238E27FC236}">
                <a16:creationId xmlns:a16="http://schemas.microsoft.com/office/drawing/2014/main" id="{BB07C497-17FB-1398-8120-0567EE22EB84}"/>
              </a:ext>
            </a:extLst>
          </p:cNvPr>
          <p:cNvPicPr>
            <a:picLocks noChangeAspect="1"/>
          </p:cNvPicPr>
          <p:nvPr/>
        </p:nvPicPr>
        <p:blipFill rotWithShape="1">
          <a:blip r:embed="rId6"/>
          <a:srcRect l="-1" r="1043"/>
          <a:stretch/>
        </p:blipFill>
        <p:spPr>
          <a:xfrm>
            <a:off x="4499237" y="920402"/>
            <a:ext cx="1652931" cy="2362376"/>
          </a:xfrm>
          <a:prstGeom prst="rect">
            <a:avLst/>
          </a:prstGeom>
        </p:spPr>
      </p:pic>
      <p:sp>
        <p:nvSpPr>
          <p:cNvPr id="4" name="Google Shape;895;p58">
            <a:extLst>
              <a:ext uri="{FF2B5EF4-FFF2-40B4-BE49-F238E27FC236}">
                <a16:creationId xmlns:a16="http://schemas.microsoft.com/office/drawing/2014/main" id="{59A1736D-57CA-E105-4F9F-30C8297974F5}"/>
              </a:ext>
            </a:extLst>
          </p:cNvPr>
          <p:cNvSpPr txBox="1"/>
          <p:nvPr/>
        </p:nvSpPr>
        <p:spPr>
          <a:xfrm flipH="1">
            <a:off x="4471950" y="3973611"/>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5" name="Google Shape;894;p58">
            <a:extLst>
              <a:ext uri="{FF2B5EF4-FFF2-40B4-BE49-F238E27FC236}">
                <a16:creationId xmlns:a16="http://schemas.microsoft.com/office/drawing/2014/main" id="{6A062FD2-2FD0-FC1C-155C-A87FCAB9DAE8}"/>
              </a:ext>
            </a:extLst>
          </p:cNvPr>
          <p:cNvSpPr txBox="1"/>
          <p:nvPr/>
        </p:nvSpPr>
        <p:spPr>
          <a:xfrm flipH="1">
            <a:off x="4374763" y="3464413"/>
            <a:ext cx="18924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Aditya Gadhave</a:t>
            </a:r>
            <a:endParaRPr sz="2000" dirty="0">
              <a:solidFill>
                <a:schemeClr val="accent3"/>
              </a:solidFill>
              <a:latin typeface="Averia Serif Libre"/>
              <a:ea typeface="Averia Serif Libre"/>
              <a:cs typeface="Averia Serif Libre"/>
              <a:sym typeface="Averia Serif Libre"/>
            </a:endParaRPr>
          </a:p>
        </p:txBody>
      </p:sp>
      <p:sp>
        <p:nvSpPr>
          <p:cNvPr id="8" name="Google Shape;892;p58">
            <a:extLst>
              <a:ext uri="{FF2B5EF4-FFF2-40B4-BE49-F238E27FC236}">
                <a16:creationId xmlns:a16="http://schemas.microsoft.com/office/drawing/2014/main" id="{F21B905E-C9E9-C806-DE36-5C9B862ED6B6}"/>
              </a:ext>
            </a:extLst>
          </p:cNvPr>
          <p:cNvSpPr txBox="1"/>
          <p:nvPr/>
        </p:nvSpPr>
        <p:spPr>
          <a:xfrm flipH="1">
            <a:off x="2675024" y="3321307"/>
            <a:ext cx="1754202" cy="66900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Bala</a:t>
            </a:r>
            <a:r>
              <a:rPr lang="en-US" sz="2000" dirty="0">
                <a:solidFill>
                  <a:schemeClr val="accent3"/>
                </a:solidFill>
                <a:latin typeface="Averia Serif Libre"/>
                <a:ea typeface="Averia Serif Libre"/>
                <a:cs typeface="Averia Serif Libre"/>
                <a:sym typeface="Averia Serif Libre"/>
              </a:rPr>
              <a:t> </a:t>
            </a:r>
            <a:r>
              <a:rPr lang="en-US" sz="2000" dirty="0" err="1">
                <a:solidFill>
                  <a:schemeClr val="accent3"/>
                </a:solidFill>
                <a:latin typeface="Averia Serif Libre"/>
                <a:ea typeface="Averia Serif Libre"/>
                <a:cs typeface="Averia Serif Libre"/>
                <a:sym typeface="Averia Serif Libre"/>
              </a:rPr>
              <a:t>Sahithi</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Kamana</a:t>
            </a:r>
            <a:endParaRPr sz="2000" dirty="0">
              <a:solidFill>
                <a:schemeClr val="accent3"/>
              </a:solidFill>
              <a:latin typeface="Averia Serif Libre"/>
              <a:ea typeface="Averia Serif Libre"/>
              <a:cs typeface="Averia Serif Libre"/>
              <a:sym typeface="Averia Serif Libre"/>
            </a:endParaRPr>
          </a:p>
        </p:txBody>
      </p:sp>
    </p:spTree>
    <p:extLst>
      <p:ext uri="{BB962C8B-B14F-4D97-AF65-F5344CB8AC3E}">
        <p14:creationId xmlns:p14="http://schemas.microsoft.com/office/powerpoint/2010/main" val="1795010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60"/>
          <p:cNvSpPr txBox="1"/>
          <p:nvPr/>
        </p:nvSpPr>
        <p:spPr>
          <a:xfrm>
            <a:off x="6437986" y="1493010"/>
            <a:ext cx="1986000" cy="484800"/>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Baloo 2"/>
                <a:ea typeface="Baloo 2"/>
                <a:cs typeface="Baloo 2"/>
                <a:sym typeface="Baloo 2"/>
              </a:rPr>
              <a:t>The specific roles and responsibilities of each member may vary as the project progresses.</a:t>
            </a:r>
            <a:endParaRPr dirty="0">
              <a:solidFill>
                <a:schemeClr val="dk1"/>
              </a:solidFill>
              <a:latin typeface="Baloo 2"/>
              <a:ea typeface="Baloo 2"/>
              <a:cs typeface="Baloo 2"/>
              <a:sym typeface="Baloo 2"/>
            </a:endParaRPr>
          </a:p>
        </p:txBody>
      </p:sp>
      <p:sp>
        <p:nvSpPr>
          <p:cNvPr id="923" name="Google Shape;923;p60"/>
          <p:cNvSpPr txBox="1"/>
          <p:nvPr/>
        </p:nvSpPr>
        <p:spPr>
          <a:xfrm>
            <a:off x="719914" y="1171793"/>
            <a:ext cx="1986000" cy="484800"/>
          </a:xfrm>
          <a:prstGeom prst="rect">
            <a:avLst/>
          </a:prstGeom>
          <a:noFill/>
          <a:ln>
            <a:noFill/>
          </a:ln>
        </p:spPr>
        <p:txBody>
          <a:bodyPr spcFirstLastPara="1" wrap="square" lIns="91425" tIns="91425" rIns="91425" bIns="91425" anchor="t" anchorCtr="0">
            <a:noAutofit/>
          </a:bodyPr>
          <a:lstStyle/>
          <a:p>
            <a:pPr lvl="0" algn="r"/>
            <a:r>
              <a:rPr lang="en-US" dirty="0">
                <a:solidFill>
                  <a:schemeClr val="dk1"/>
                </a:solidFill>
                <a:latin typeface="Baloo 2"/>
                <a:ea typeface="Baloo 2"/>
                <a:cs typeface="Baloo 2"/>
                <a:sym typeface="Baloo 2"/>
              </a:rPr>
              <a:t>The goal of our Teamwork Agreement is to establish expectations for behavior in an attempt to foster collaboration and productivity.</a:t>
            </a:r>
            <a:endParaRPr dirty="0">
              <a:solidFill>
                <a:schemeClr val="dk1"/>
              </a:solidFill>
              <a:latin typeface="Baloo 2"/>
              <a:ea typeface="Baloo 2"/>
              <a:cs typeface="Baloo 2"/>
              <a:sym typeface="Baloo 2"/>
            </a:endParaRPr>
          </a:p>
        </p:txBody>
      </p:sp>
      <p:sp>
        <p:nvSpPr>
          <p:cNvPr id="924" name="Google Shape;924;p60"/>
          <p:cNvSpPr txBox="1"/>
          <p:nvPr/>
        </p:nvSpPr>
        <p:spPr>
          <a:xfrm>
            <a:off x="719914" y="3026850"/>
            <a:ext cx="1986000" cy="484800"/>
          </a:xfrm>
          <a:prstGeom prst="rect">
            <a:avLst/>
          </a:prstGeom>
          <a:noFill/>
          <a:ln>
            <a:noFill/>
          </a:ln>
        </p:spPr>
        <p:txBody>
          <a:bodyPr spcFirstLastPara="1" wrap="square" lIns="91425" tIns="91425" rIns="91425" bIns="91425" anchor="t" anchorCtr="0">
            <a:noAutofit/>
          </a:bodyPr>
          <a:lstStyle/>
          <a:p>
            <a:pPr lvl="0" algn="r"/>
            <a:r>
              <a:rPr lang="en-US">
                <a:solidFill>
                  <a:schemeClr val="dk1"/>
                </a:solidFill>
                <a:latin typeface="Baloo 2"/>
                <a:ea typeface="Baloo 2"/>
                <a:cs typeface="Baloo 2"/>
                <a:sym typeface="Baloo 2"/>
              </a:rPr>
              <a:t>Agendas are distributed beforehand by WhatsApp or email. </a:t>
            </a:r>
            <a:endParaRPr dirty="0">
              <a:solidFill>
                <a:schemeClr val="dk1"/>
              </a:solidFill>
              <a:latin typeface="Baloo 2"/>
              <a:ea typeface="Baloo 2"/>
              <a:cs typeface="Baloo 2"/>
              <a:sym typeface="Baloo 2"/>
            </a:endParaRPr>
          </a:p>
        </p:txBody>
      </p:sp>
      <p:sp>
        <p:nvSpPr>
          <p:cNvPr id="926" name="Google Shape;926;p60"/>
          <p:cNvSpPr txBox="1"/>
          <p:nvPr/>
        </p:nvSpPr>
        <p:spPr>
          <a:xfrm>
            <a:off x="6437986" y="2674351"/>
            <a:ext cx="2183060" cy="4848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Baloo 2"/>
                <a:ea typeface="Baloo 2"/>
                <a:cs typeface="Baloo 2"/>
                <a:sym typeface="Baloo 2"/>
              </a:rPr>
              <a:t>One meeting per week is scheduled for Saturdays, and daily meetings are held for Scrum.  Important decisions will be made collectively, documented, and shared with all participants.</a:t>
            </a:r>
            <a:endParaRPr lang="en-US" dirty="0">
              <a:solidFill>
                <a:schemeClr val="dk1"/>
              </a:solidFill>
              <a:latin typeface="Baloo 2"/>
              <a:ea typeface="Baloo 2"/>
              <a:cs typeface="Baloo 2"/>
              <a:sym typeface="Baloo 2"/>
            </a:endParaRPr>
          </a:p>
        </p:txBody>
      </p:sp>
      <p:cxnSp>
        <p:nvCxnSpPr>
          <p:cNvPr id="928" name="Google Shape;928;p60"/>
          <p:cNvCxnSpPr/>
          <p:nvPr/>
        </p:nvCxnSpPr>
        <p:spPr>
          <a:xfrm>
            <a:off x="2706014" y="2083825"/>
            <a:ext cx="575400" cy="5496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929" name="Google Shape;929;p60"/>
          <p:cNvCxnSpPr/>
          <p:nvPr/>
        </p:nvCxnSpPr>
        <p:spPr>
          <a:xfrm>
            <a:off x="2705914" y="3288075"/>
            <a:ext cx="655200" cy="351000"/>
          </a:xfrm>
          <a:prstGeom prst="bentConnector3">
            <a:avLst>
              <a:gd name="adj1" fmla="val 44404"/>
            </a:avLst>
          </a:prstGeom>
          <a:noFill/>
          <a:ln w="19050" cap="flat" cmpd="sng">
            <a:solidFill>
              <a:schemeClr val="lt2"/>
            </a:solidFill>
            <a:prstDash val="solid"/>
            <a:round/>
            <a:headEnd type="oval" w="med" len="med"/>
            <a:tailEnd type="none" w="med" len="med"/>
          </a:ln>
        </p:spPr>
      </p:cxnSp>
      <p:cxnSp>
        <p:nvCxnSpPr>
          <p:cNvPr id="930" name="Google Shape;930;p60"/>
          <p:cNvCxnSpPr/>
          <p:nvPr/>
        </p:nvCxnSpPr>
        <p:spPr>
          <a:xfrm rot="10800000">
            <a:off x="5319886" y="2988375"/>
            <a:ext cx="1118100" cy="299700"/>
          </a:xfrm>
          <a:prstGeom prst="bentConnector3">
            <a:avLst>
              <a:gd name="adj1" fmla="val 25265"/>
            </a:avLst>
          </a:prstGeom>
          <a:noFill/>
          <a:ln w="19050" cap="flat" cmpd="sng">
            <a:solidFill>
              <a:schemeClr val="lt2"/>
            </a:solidFill>
            <a:prstDash val="solid"/>
            <a:round/>
            <a:headEnd type="oval" w="med" len="med"/>
            <a:tailEnd type="none" w="med" len="med"/>
          </a:ln>
        </p:spPr>
      </p:cxnSp>
      <p:sp>
        <p:nvSpPr>
          <p:cNvPr id="931" name="Google Shape;931;p60"/>
          <p:cNvSpPr txBox="1">
            <a:spLocks noGrp="1"/>
          </p:cNvSpPr>
          <p:nvPr>
            <p:ph type="title"/>
          </p:nvPr>
        </p:nvSpPr>
        <p:spPr>
          <a:xfrm>
            <a:off x="846302" y="333951"/>
            <a:ext cx="7704000" cy="847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Teamwork Aggrement </a:t>
            </a:r>
            <a:endParaRPr sz="4800" dirty="0"/>
          </a:p>
        </p:txBody>
      </p:sp>
      <p:pic>
        <p:nvPicPr>
          <p:cNvPr id="932" name="Google Shape;932;p60"/>
          <p:cNvPicPr preferRelativeResize="0"/>
          <p:nvPr/>
        </p:nvPicPr>
        <p:blipFill>
          <a:blip r:embed="rId3">
            <a:alphaModFix/>
          </a:blip>
          <a:stretch>
            <a:fillRect/>
          </a:stretch>
        </p:blipFill>
        <p:spPr>
          <a:xfrm>
            <a:off x="2993714" y="1796711"/>
            <a:ext cx="2870348" cy="2982727"/>
          </a:xfrm>
          <a:prstGeom prst="rect">
            <a:avLst/>
          </a:prstGeom>
          <a:noFill/>
          <a:ln>
            <a:noFill/>
          </a:ln>
        </p:spPr>
      </p:pic>
      <p:cxnSp>
        <p:nvCxnSpPr>
          <p:cNvPr id="933" name="Google Shape;933;p60"/>
          <p:cNvCxnSpPr/>
          <p:nvPr/>
        </p:nvCxnSpPr>
        <p:spPr>
          <a:xfrm flipH="1">
            <a:off x="5055886" y="2083825"/>
            <a:ext cx="1382100" cy="140400"/>
          </a:xfrm>
          <a:prstGeom prst="bentConnector3">
            <a:avLst>
              <a:gd name="adj1" fmla="val 20439"/>
            </a:avLst>
          </a:prstGeom>
          <a:noFill/>
          <a:ln w="19050" cap="flat" cmpd="sng">
            <a:solidFill>
              <a:schemeClr val="lt2"/>
            </a:solidFill>
            <a:prstDash val="solid"/>
            <a:round/>
            <a:headEnd type="oval" w="med" len="med"/>
            <a:tailEnd type="none" w="med" len="med"/>
          </a:ln>
        </p:spPr>
      </p:cxnSp>
      <p:pic>
        <p:nvPicPr>
          <p:cNvPr id="934" name="Google Shape;934;p60"/>
          <p:cNvPicPr preferRelativeResize="0"/>
          <p:nvPr/>
        </p:nvPicPr>
        <p:blipFill>
          <a:blip r:embed="rId4">
            <a:alphaModFix/>
          </a:blip>
          <a:stretch>
            <a:fillRect/>
          </a:stretch>
        </p:blipFill>
        <p:spPr>
          <a:xfrm>
            <a:off x="-268299" y="1575076"/>
            <a:ext cx="1114601" cy="2506447"/>
          </a:xfrm>
          <a:prstGeom prst="rect">
            <a:avLst/>
          </a:prstGeom>
          <a:noFill/>
          <a:ln>
            <a:noFill/>
          </a:ln>
        </p:spPr>
      </p:pic>
      <p:sp>
        <p:nvSpPr>
          <p:cNvPr id="4" name="TextBox 3"/>
          <p:cNvSpPr txBox="1"/>
          <p:nvPr/>
        </p:nvSpPr>
        <p:spPr>
          <a:xfrm>
            <a:off x="3013276" y="4848724"/>
            <a:ext cx="2831224" cy="261610"/>
          </a:xfrm>
          <a:prstGeom prst="rect">
            <a:avLst/>
          </a:prstGeom>
          <a:noFill/>
        </p:spPr>
        <p:txBody>
          <a:bodyPr wrap="none" rtlCol="0">
            <a:spAutoFit/>
          </a:bodyPr>
          <a:lstStyle/>
          <a:p>
            <a:r>
              <a:rPr lang="en-US" sz="1100" dirty="0">
                <a:solidFill>
                  <a:srgbClr val="0070C0"/>
                </a:solidFill>
                <a:hlinkClick r:id="rId5"/>
              </a:rPr>
              <a:t>Document link :Team work aggrement.doc</a:t>
            </a:r>
            <a:endParaRPr lang="en-US" sz="1100" dirty="0">
              <a:solidFill>
                <a:srgbClr val="0070C0"/>
              </a:solidFill>
            </a:endParaRPr>
          </a:p>
        </p:txBody>
      </p:sp>
      <p:pic>
        <p:nvPicPr>
          <p:cNvPr id="2" name="Picture 1"/>
          <p:cNvPicPr>
            <a:picLocks noChangeAspect="1"/>
          </p:cNvPicPr>
          <p:nvPr/>
        </p:nvPicPr>
        <p:blipFill>
          <a:blip r:embed="rId6"/>
          <a:stretch>
            <a:fillRect/>
          </a:stretch>
        </p:blipFill>
        <p:spPr>
          <a:xfrm>
            <a:off x="493608" y="311707"/>
            <a:ext cx="1219306" cy="865707"/>
          </a:xfrm>
          <a:prstGeom prst="rect">
            <a:avLst/>
          </a:prstGeom>
        </p:spPr>
      </p:pic>
      <p:sp>
        <p:nvSpPr>
          <p:cNvPr id="3" name="Rectangle 2"/>
          <p:cNvSpPr/>
          <p:nvPr/>
        </p:nvSpPr>
        <p:spPr>
          <a:xfrm>
            <a:off x="791317" y="467561"/>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Personas</a:t>
            </a:r>
            <a:endParaRPr sz="7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2158065" y="2078219"/>
            <a:ext cx="4304700" cy="671100"/>
          </a:xfrm>
        </p:spPr>
        <p:txBody>
          <a:bodyPr/>
          <a:lstStyle/>
          <a:p>
            <a:pPr algn="l"/>
            <a:r>
              <a:rPr lang="en-US" dirty="0"/>
              <a:t>	A persona is an imaginary client that personifies the traits of a subset of your customers. For the purpose of creating your product or service, the Persona provides useful information about those clients' demographics. Their objectives, driving forces, and constraints.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05</a:t>
            </a:r>
          </a:p>
        </p:txBody>
      </p:sp>
    </p:spTree>
  </p:cSld>
  <p:clrMapOvr>
    <a:masterClrMapping/>
  </p:clrMapOvr>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1527</TotalTime>
  <Words>1644</Words>
  <Application>Microsoft Macintosh PowerPoint</Application>
  <PresentationFormat>On-screen Show (16:9)</PresentationFormat>
  <Paragraphs>256</Paragraphs>
  <Slides>38</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Anaheim</vt:lpstr>
      <vt:lpstr>Lucida Handwriting</vt:lpstr>
      <vt:lpstr>Arial</vt:lpstr>
      <vt:lpstr>Lato</vt:lpstr>
      <vt:lpstr>Times New Roman</vt:lpstr>
      <vt:lpstr>Averia Serif Libre</vt:lpstr>
      <vt:lpstr>Nunito Light</vt:lpstr>
      <vt:lpstr>Baloo 2</vt:lpstr>
      <vt:lpstr>Happy Culinarians Day! by Slidesgo</vt:lpstr>
      <vt:lpstr>1_Happy Culinarians Day! by Slidesgo</vt:lpstr>
      <vt:lpstr>KitchenSync</vt:lpstr>
      <vt:lpstr>Agenda</vt:lpstr>
      <vt:lpstr>Agenda</vt:lpstr>
      <vt:lpstr>Introduction</vt:lpstr>
      <vt:lpstr>Project Description</vt:lpstr>
      <vt:lpstr>Team Members &amp; Roles</vt:lpstr>
      <vt:lpstr>Team Members &amp; Roles</vt:lpstr>
      <vt:lpstr>Teamwork Aggrement </vt:lpstr>
      <vt:lpstr>Personas</vt:lpstr>
      <vt:lpstr>Persona 1</vt:lpstr>
      <vt:lpstr>Persona 2</vt:lpstr>
      <vt:lpstr>Persona 3</vt:lpstr>
      <vt:lpstr>Persona 4</vt:lpstr>
      <vt:lpstr>MVP(Minimal Viable Product)</vt:lpstr>
      <vt:lpstr>PowerPoint Presentation</vt:lpstr>
      <vt:lpstr>PowerPoint Presentation</vt:lpstr>
      <vt:lpstr>Test Cases</vt:lpstr>
      <vt:lpstr>Acceptance Criteria</vt:lpstr>
      <vt:lpstr>  Product Backlog </vt:lpstr>
      <vt:lpstr>  Schedule </vt:lpstr>
      <vt:lpstr>  Schedule </vt:lpstr>
      <vt:lpstr>Diagrams</vt:lpstr>
      <vt:lpstr>Architecture Diagram</vt:lpstr>
      <vt:lpstr>Context Diagram</vt:lpstr>
      <vt:lpstr>PowerPoint Presentation</vt:lpstr>
      <vt:lpstr>PowerPoint Presentation</vt:lpstr>
      <vt:lpstr>PowerPoint Presentation</vt:lpstr>
      <vt:lpstr>Class Diagram</vt:lpstr>
      <vt:lpstr>Technologies and Languages</vt:lpstr>
      <vt:lpstr>Algorithms and Libraries</vt:lpstr>
      <vt:lpstr>Retrospective</vt:lpstr>
      <vt:lpstr>BurnDown Chart</vt:lpstr>
      <vt:lpstr>Webapp Screenshots</vt:lpstr>
      <vt:lpstr>Webapp Screenshots</vt:lpstr>
      <vt:lpstr>Webapp Screenshots</vt:lpstr>
      <vt:lpstr>GITHUB:https://github.com/htmw/2024S-neon-nomads</vt:lpstr>
      <vt:lpstr>Improvements from Last Feed Back</vt:lpstr>
      <vt:lpstr>Bon Appétit!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KitchenSync</dc:title>
  <dc:creator>prabh</dc:creator>
  <cp:lastModifiedBy>Mylapalli, Ms. Hemanvitha</cp:lastModifiedBy>
  <cp:revision>90</cp:revision>
  <dcterms:modified xsi:type="dcterms:W3CDTF">2024-03-13T03:11:52Z</dcterms:modified>
</cp:coreProperties>
</file>